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Lst>
  <p:notesMasterIdLst>
    <p:notesMasterId r:id="rId113"/>
  </p:notesMasterIdLst>
  <p:sldIdLst>
    <p:sldId id="256" r:id="rId3"/>
    <p:sldId id="266" r:id="rId4"/>
    <p:sldId id="300" r:id="rId5"/>
    <p:sldId id="301" r:id="rId6"/>
    <p:sldId id="302" r:id="rId7"/>
    <p:sldId id="303" r:id="rId8"/>
    <p:sldId id="304" r:id="rId9"/>
    <p:sldId id="305" r:id="rId10"/>
    <p:sldId id="306" r:id="rId11"/>
    <p:sldId id="307" r:id="rId12"/>
    <p:sldId id="311" r:id="rId13"/>
    <p:sldId id="312" r:id="rId14"/>
    <p:sldId id="309" r:id="rId15"/>
    <p:sldId id="258" r:id="rId16"/>
    <p:sldId id="257" r:id="rId17"/>
    <p:sldId id="259" r:id="rId18"/>
    <p:sldId id="260" r:id="rId19"/>
    <p:sldId id="261" r:id="rId20"/>
    <p:sldId id="263" r:id="rId21"/>
    <p:sldId id="264" r:id="rId22"/>
    <p:sldId id="265" r:id="rId23"/>
    <p:sldId id="267" r:id="rId24"/>
    <p:sldId id="268" r:id="rId25"/>
    <p:sldId id="269" r:id="rId26"/>
    <p:sldId id="270" r:id="rId27"/>
    <p:sldId id="271" r:id="rId28"/>
    <p:sldId id="272" r:id="rId29"/>
    <p:sldId id="273" r:id="rId30"/>
    <p:sldId id="274" r:id="rId31"/>
    <p:sldId id="276" r:id="rId32"/>
    <p:sldId id="277" r:id="rId33"/>
    <p:sldId id="275"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9" r:id="rId54"/>
    <p:sldId id="313" r:id="rId55"/>
    <p:sldId id="297" r:id="rId56"/>
    <p:sldId id="298" r:id="rId57"/>
    <p:sldId id="314" r:id="rId58"/>
    <p:sldId id="315" r:id="rId59"/>
    <p:sldId id="316" r:id="rId60"/>
    <p:sldId id="317" r:id="rId61"/>
    <p:sldId id="318" r:id="rId62"/>
    <p:sldId id="319" r:id="rId63"/>
    <p:sldId id="320" r:id="rId64"/>
    <p:sldId id="326" r:id="rId65"/>
    <p:sldId id="327" r:id="rId66"/>
    <p:sldId id="328" r:id="rId67"/>
    <p:sldId id="329" r:id="rId68"/>
    <p:sldId id="330" r:id="rId69"/>
    <p:sldId id="331" r:id="rId70"/>
    <p:sldId id="332" r:id="rId71"/>
    <p:sldId id="333" r:id="rId72"/>
    <p:sldId id="334" r:id="rId73"/>
    <p:sldId id="335" r:id="rId74"/>
    <p:sldId id="336" r:id="rId75"/>
    <p:sldId id="321" r:id="rId76"/>
    <p:sldId id="325" r:id="rId77"/>
    <p:sldId id="323" r:id="rId78"/>
    <p:sldId id="324" r:id="rId79"/>
    <p:sldId id="337" r:id="rId80"/>
    <p:sldId id="338" r:id="rId81"/>
    <p:sldId id="339" r:id="rId82"/>
    <p:sldId id="340" r:id="rId83"/>
    <p:sldId id="341" r:id="rId84"/>
    <p:sldId id="392" r:id="rId85"/>
    <p:sldId id="343" r:id="rId86"/>
    <p:sldId id="342" r:id="rId87"/>
    <p:sldId id="344" r:id="rId88"/>
    <p:sldId id="345" r:id="rId89"/>
    <p:sldId id="349" r:id="rId90"/>
    <p:sldId id="346" r:id="rId91"/>
    <p:sldId id="347" r:id="rId92"/>
    <p:sldId id="348" r:id="rId93"/>
    <p:sldId id="350" r:id="rId94"/>
    <p:sldId id="351" r:id="rId95"/>
    <p:sldId id="353" r:id="rId96"/>
    <p:sldId id="354" r:id="rId97"/>
    <p:sldId id="355" r:id="rId98"/>
    <p:sldId id="356" r:id="rId99"/>
    <p:sldId id="393" r:id="rId100"/>
    <p:sldId id="403" r:id="rId101"/>
    <p:sldId id="406" r:id="rId102"/>
    <p:sldId id="407" r:id="rId103"/>
    <p:sldId id="394" r:id="rId104"/>
    <p:sldId id="395" r:id="rId105"/>
    <p:sldId id="396" r:id="rId106"/>
    <p:sldId id="397" r:id="rId107"/>
    <p:sldId id="398" r:id="rId108"/>
    <p:sldId id="400" r:id="rId109"/>
    <p:sldId id="399" r:id="rId110"/>
    <p:sldId id="401" r:id="rId111"/>
    <p:sldId id="40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6"/>
    <p:restoredTop sz="94748"/>
  </p:normalViewPr>
  <p:slideViewPr>
    <p:cSldViewPr snapToGrid="0">
      <p:cViewPr varScale="1">
        <p:scale>
          <a:sx n="143" d="100"/>
          <a:sy n="143" d="100"/>
        </p:scale>
        <p:origin x="24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_rels/data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61.sv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ata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6.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61.sv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9.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2B999-F942-42DA-AB0B-9AF9B7B0D46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6A30C5C-BACB-43E7-A8CF-4DF95B7F7ECF}">
      <dgm:prSet/>
      <dgm:spPr/>
      <dgm:t>
        <a:bodyPr/>
        <a:lstStyle/>
        <a:p>
          <a:r>
            <a:rPr lang="en-US"/>
            <a:t>Programmers always want to import data from the same sources:</a:t>
          </a:r>
        </a:p>
      </dgm:t>
    </dgm:pt>
    <dgm:pt modelId="{7C47ABA9-705B-4FE1-A923-DEFC08F73ADB}" type="parTrans" cxnId="{45C14A18-E402-4A05-98A2-7EA78E28CAC2}">
      <dgm:prSet/>
      <dgm:spPr/>
      <dgm:t>
        <a:bodyPr/>
        <a:lstStyle/>
        <a:p>
          <a:endParaRPr lang="en-US"/>
        </a:p>
      </dgm:t>
    </dgm:pt>
    <dgm:pt modelId="{C048C1EA-6E3E-4CD8-8C2E-EFB1F02DBC0B}" type="sibTrans" cxnId="{45C14A18-E402-4A05-98A2-7EA78E28CAC2}">
      <dgm:prSet/>
      <dgm:spPr/>
      <dgm:t>
        <a:bodyPr/>
        <a:lstStyle/>
        <a:p>
          <a:endParaRPr lang="en-US"/>
        </a:p>
      </dgm:t>
    </dgm:pt>
    <dgm:pt modelId="{8FD9BA58-1F65-4FF7-8AAE-2259F3081A54}">
      <dgm:prSet/>
      <dgm:spPr/>
      <dgm:t>
        <a:bodyPr/>
        <a:lstStyle/>
        <a:p>
          <a:r>
            <a:rPr lang="en-US"/>
            <a:t>Databases, JDBC, Blockchain, Cassandra, DynamoDB, CosmosDB, MongoDB, MQTT, Salesforce, Twitter etc…</a:t>
          </a:r>
        </a:p>
      </dgm:t>
    </dgm:pt>
    <dgm:pt modelId="{70189B8F-A220-4BA2-8FF4-0B259D54AA31}" type="parTrans" cxnId="{6B6FDD70-A9E0-4FB7-8C33-52DE8AF3BCBC}">
      <dgm:prSet/>
      <dgm:spPr/>
      <dgm:t>
        <a:bodyPr/>
        <a:lstStyle/>
        <a:p>
          <a:endParaRPr lang="en-US"/>
        </a:p>
      </dgm:t>
    </dgm:pt>
    <dgm:pt modelId="{2DBA6C3E-6C43-4101-8759-33A8871A2078}" type="sibTrans" cxnId="{6B6FDD70-A9E0-4FB7-8C33-52DE8AF3BCBC}">
      <dgm:prSet/>
      <dgm:spPr/>
      <dgm:t>
        <a:bodyPr/>
        <a:lstStyle/>
        <a:p>
          <a:endParaRPr lang="en-US"/>
        </a:p>
      </dgm:t>
    </dgm:pt>
    <dgm:pt modelId="{691999EA-1D7C-429F-BD8C-619551DBD71C}">
      <dgm:prSet/>
      <dgm:spPr/>
      <dgm:t>
        <a:bodyPr/>
        <a:lstStyle/>
        <a:p>
          <a:r>
            <a:rPr lang="en-US"/>
            <a:t>Programmers always want to store data in the same sinks:</a:t>
          </a:r>
        </a:p>
      </dgm:t>
    </dgm:pt>
    <dgm:pt modelId="{12C52F40-5ACD-4C11-8FFE-077A3F93CF30}" type="parTrans" cxnId="{B9324ECC-FC14-4A6A-B7EA-C13E049E2AA9}">
      <dgm:prSet/>
      <dgm:spPr/>
      <dgm:t>
        <a:bodyPr/>
        <a:lstStyle/>
        <a:p>
          <a:endParaRPr lang="en-US"/>
        </a:p>
      </dgm:t>
    </dgm:pt>
    <dgm:pt modelId="{FEEBAA14-49BE-4C53-A842-D2F83E0E53E9}" type="sibTrans" cxnId="{B9324ECC-FC14-4A6A-B7EA-C13E049E2AA9}">
      <dgm:prSet/>
      <dgm:spPr/>
      <dgm:t>
        <a:bodyPr/>
        <a:lstStyle/>
        <a:p>
          <a:endParaRPr lang="en-US"/>
        </a:p>
      </dgm:t>
    </dgm:pt>
    <dgm:pt modelId="{A967FCB9-D72A-40AD-A3AB-E2D1402CD827}">
      <dgm:prSet/>
      <dgm:spPr/>
      <dgm:t>
        <a:bodyPr/>
        <a:lstStyle/>
        <a:p>
          <a:r>
            <a:rPr lang="en-US"/>
            <a:t>S3, ElasticSearch, HDFS, JDBC, SAP, DocumentDB, Cassandra, DynamoDB, MongoDB, Red etc…</a:t>
          </a:r>
        </a:p>
      </dgm:t>
    </dgm:pt>
    <dgm:pt modelId="{A0B96F97-7670-4882-90BF-514671D0B2B6}" type="parTrans" cxnId="{A69929A6-331D-43ED-87FA-24641B153F00}">
      <dgm:prSet/>
      <dgm:spPr/>
      <dgm:t>
        <a:bodyPr/>
        <a:lstStyle/>
        <a:p>
          <a:endParaRPr lang="en-US"/>
        </a:p>
      </dgm:t>
    </dgm:pt>
    <dgm:pt modelId="{5D6879A9-65ED-43FD-B62E-79ECDB1B9B1A}" type="sibTrans" cxnId="{A69929A6-331D-43ED-87FA-24641B153F00}">
      <dgm:prSet/>
      <dgm:spPr/>
      <dgm:t>
        <a:bodyPr/>
        <a:lstStyle/>
        <a:p>
          <a:endParaRPr lang="en-US"/>
        </a:p>
      </dgm:t>
    </dgm:pt>
    <dgm:pt modelId="{17A529BB-49E1-4E0A-9AC9-325746D0D640}">
      <dgm:prSet/>
      <dgm:spPr/>
      <dgm:t>
        <a:bodyPr/>
        <a:lstStyle/>
        <a:p>
          <a:r>
            <a:rPr lang="en-US" dirty="0"/>
            <a:t>It is tough to </a:t>
          </a:r>
          <a:r>
            <a:rPr lang="nb-NO" dirty="0" err="1"/>
            <a:t>achieve</a:t>
          </a:r>
          <a:r>
            <a:rPr lang="en-US" dirty="0"/>
            <a:t> fault tolerance, exactly once processing, distribution, ordering.</a:t>
          </a:r>
        </a:p>
      </dgm:t>
    </dgm:pt>
    <dgm:pt modelId="{E17A78A2-2CE8-4B78-863C-EDACC6CE945F}" type="parTrans" cxnId="{484C1F82-58FF-4204-A2DB-763B0215CAEF}">
      <dgm:prSet/>
      <dgm:spPr/>
      <dgm:t>
        <a:bodyPr/>
        <a:lstStyle/>
        <a:p>
          <a:endParaRPr lang="en-US"/>
        </a:p>
      </dgm:t>
    </dgm:pt>
    <dgm:pt modelId="{594E7DA6-2164-4EEC-B2CD-F06F458575B0}" type="sibTrans" cxnId="{484C1F82-58FF-4204-A2DB-763B0215CAEF}">
      <dgm:prSet/>
      <dgm:spPr/>
      <dgm:t>
        <a:bodyPr/>
        <a:lstStyle/>
        <a:p>
          <a:endParaRPr lang="en-US"/>
        </a:p>
      </dgm:t>
    </dgm:pt>
    <dgm:pt modelId="{59BD80A6-E9F5-4868-9C9B-89B3D5F7F55C}">
      <dgm:prSet/>
      <dgm:spPr/>
      <dgm:t>
        <a:bodyPr/>
        <a:lstStyle/>
        <a:p>
          <a:r>
            <a:rPr lang="en-US"/>
            <a:t>Other programmers may have already done a very good job!</a:t>
          </a:r>
        </a:p>
      </dgm:t>
    </dgm:pt>
    <dgm:pt modelId="{95E7DD4B-D015-492A-A2D6-1D65D5E27A5F}" type="parTrans" cxnId="{B2DB2527-7B79-46C2-9FD0-A04B41D787AC}">
      <dgm:prSet/>
      <dgm:spPr/>
      <dgm:t>
        <a:bodyPr/>
        <a:lstStyle/>
        <a:p>
          <a:endParaRPr lang="en-US"/>
        </a:p>
      </dgm:t>
    </dgm:pt>
    <dgm:pt modelId="{C8A03C57-05EB-4EF7-8718-BD94E85CAAAE}" type="sibTrans" cxnId="{B2DB2527-7B79-46C2-9FD0-A04B41D787AC}">
      <dgm:prSet/>
      <dgm:spPr/>
      <dgm:t>
        <a:bodyPr/>
        <a:lstStyle/>
        <a:p>
          <a:endParaRPr lang="en-US"/>
        </a:p>
      </dgm:t>
    </dgm:pt>
    <dgm:pt modelId="{874F3948-504A-4E3A-BEEB-89FDED288A38}" type="pres">
      <dgm:prSet presAssocID="{C332B999-F942-42DA-AB0B-9AF9B7B0D464}" presName="root" presStyleCnt="0">
        <dgm:presLayoutVars>
          <dgm:dir/>
          <dgm:resizeHandles val="exact"/>
        </dgm:presLayoutVars>
      </dgm:prSet>
      <dgm:spPr/>
    </dgm:pt>
    <dgm:pt modelId="{05ACB547-3F2A-49D1-926E-4B5B2EF010EB}" type="pres">
      <dgm:prSet presAssocID="{36A30C5C-BACB-43E7-A8CF-4DF95B7F7ECF}" presName="compNode" presStyleCnt="0"/>
      <dgm:spPr/>
    </dgm:pt>
    <dgm:pt modelId="{DCF3F097-38B7-4F02-BAC1-EBC8D386B75C}" type="pres">
      <dgm:prSet presAssocID="{36A30C5C-BACB-43E7-A8CF-4DF95B7F7ECF}" presName="bgRect" presStyleLbl="bgShp" presStyleIdx="0" presStyleCnt="4"/>
      <dgm:spPr/>
    </dgm:pt>
    <dgm:pt modelId="{BE11D400-A4C0-4508-A5F2-D1280632F1A5}" type="pres">
      <dgm:prSet presAssocID="{36A30C5C-BACB-43E7-A8CF-4DF95B7F7E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80518A-A07E-476F-B627-74924D06E52F}" type="pres">
      <dgm:prSet presAssocID="{36A30C5C-BACB-43E7-A8CF-4DF95B7F7ECF}" presName="spaceRect" presStyleCnt="0"/>
      <dgm:spPr/>
    </dgm:pt>
    <dgm:pt modelId="{B4A83797-1E95-441B-8347-7413C7DAD015}" type="pres">
      <dgm:prSet presAssocID="{36A30C5C-BACB-43E7-A8CF-4DF95B7F7ECF}" presName="parTx" presStyleLbl="revTx" presStyleIdx="0" presStyleCnt="6">
        <dgm:presLayoutVars>
          <dgm:chMax val="0"/>
          <dgm:chPref val="0"/>
        </dgm:presLayoutVars>
      </dgm:prSet>
      <dgm:spPr/>
    </dgm:pt>
    <dgm:pt modelId="{45353756-1D75-4F58-A397-DA64B54BDB16}" type="pres">
      <dgm:prSet presAssocID="{36A30C5C-BACB-43E7-A8CF-4DF95B7F7ECF}" presName="desTx" presStyleLbl="revTx" presStyleIdx="1" presStyleCnt="6">
        <dgm:presLayoutVars/>
      </dgm:prSet>
      <dgm:spPr/>
    </dgm:pt>
    <dgm:pt modelId="{ABFB5D40-1604-4CCE-9B53-9BAB85A00655}" type="pres">
      <dgm:prSet presAssocID="{C048C1EA-6E3E-4CD8-8C2E-EFB1F02DBC0B}" presName="sibTrans" presStyleCnt="0"/>
      <dgm:spPr/>
    </dgm:pt>
    <dgm:pt modelId="{10F7B554-B116-4E44-A791-399EEBF5DD51}" type="pres">
      <dgm:prSet presAssocID="{691999EA-1D7C-429F-BD8C-619551DBD71C}" presName="compNode" presStyleCnt="0"/>
      <dgm:spPr/>
    </dgm:pt>
    <dgm:pt modelId="{2F2778F5-3A0D-48E6-AACD-8CB10E3907D3}" type="pres">
      <dgm:prSet presAssocID="{691999EA-1D7C-429F-BD8C-619551DBD71C}" presName="bgRect" presStyleLbl="bgShp" presStyleIdx="1" presStyleCnt="4"/>
      <dgm:spPr/>
    </dgm:pt>
    <dgm:pt modelId="{78DDDE15-5B53-4262-BAA5-E26671FE7A67}" type="pres">
      <dgm:prSet presAssocID="{691999EA-1D7C-429F-BD8C-619551DBD7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5D289DE8-2232-48C8-8087-139FE6705AC7}" type="pres">
      <dgm:prSet presAssocID="{691999EA-1D7C-429F-BD8C-619551DBD71C}" presName="spaceRect" presStyleCnt="0"/>
      <dgm:spPr/>
    </dgm:pt>
    <dgm:pt modelId="{7B0AE7A4-D474-4CA7-9227-99ED58AFE2CD}" type="pres">
      <dgm:prSet presAssocID="{691999EA-1D7C-429F-BD8C-619551DBD71C}" presName="parTx" presStyleLbl="revTx" presStyleIdx="2" presStyleCnt="6">
        <dgm:presLayoutVars>
          <dgm:chMax val="0"/>
          <dgm:chPref val="0"/>
        </dgm:presLayoutVars>
      </dgm:prSet>
      <dgm:spPr/>
    </dgm:pt>
    <dgm:pt modelId="{2BBC4053-EAB0-4B02-BF78-88B31E726851}" type="pres">
      <dgm:prSet presAssocID="{691999EA-1D7C-429F-BD8C-619551DBD71C}" presName="desTx" presStyleLbl="revTx" presStyleIdx="3" presStyleCnt="6">
        <dgm:presLayoutVars/>
      </dgm:prSet>
      <dgm:spPr/>
    </dgm:pt>
    <dgm:pt modelId="{D512D867-08D5-43E8-8840-C37F5FC751A1}" type="pres">
      <dgm:prSet presAssocID="{FEEBAA14-49BE-4C53-A842-D2F83E0E53E9}" presName="sibTrans" presStyleCnt="0"/>
      <dgm:spPr/>
    </dgm:pt>
    <dgm:pt modelId="{5A54042A-072E-460B-96CE-6FC4207DD977}" type="pres">
      <dgm:prSet presAssocID="{17A529BB-49E1-4E0A-9AC9-325746D0D640}" presName="compNode" presStyleCnt="0"/>
      <dgm:spPr/>
    </dgm:pt>
    <dgm:pt modelId="{E68834E1-4615-4D9E-B5F1-E976B4379F3D}" type="pres">
      <dgm:prSet presAssocID="{17A529BB-49E1-4E0A-9AC9-325746D0D640}" presName="bgRect" presStyleLbl="bgShp" presStyleIdx="2" presStyleCnt="4"/>
      <dgm:spPr/>
    </dgm:pt>
    <dgm:pt modelId="{C7BAA01C-DC38-4BB6-94A8-3A9CB02EA138}" type="pres">
      <dgm:prSet presAssocID="{17A529BB-49E1-4E0A-9AC9-325746D0D6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0F76CD02-86C3-4BEE-8C4C-73E2FFCF106B}" type="pres">
      <dgm:prSet presAssocID="{17A529BB-49E1-4E0A-9AC9-325746D0D640}" presName="spaceRect" presStyleCnt="0"/>
      <dgm:spPr/>
    </dgm:pt>
    <dgm:pt modelId="{A016F0EA-ABFB-4FD8-AFD1-AFDFF3F83397}" type="pres">
      <dgm:prSet presAssocID="{17A529BB-49E1-4E0A-9AC9-325746D0D640}" presName="parTx" presStyleLbl="revTx" presStyleIdx="4" presStyleCnt="6">
        <dgm:presLayoutVars>
          <dgm:chMax val="0"/>
          <dgm:chPref val="0"/>
        </dgm:presLayoutVars>
      </dgm:prSet>
      <dgm:spPr/>
    </dgm:pt>
    <dgm:pt modelId="{1E10E35E-3051-48E8-B357-05E7EED33C50}" type="pres">
      <dgm:prSet presAssocID="{594E7DA6-2164-4EEC-B2CD-F06F458575B0}" presName="sibTrans" presStyleCnt="0"/>
      <dgm:spPr/>
    </dgm:pt>
    <dgm:pt modelId="{FEDF31BD-59DB-41A2-A3AE-E8178584076E}" type="pres">
      <dgm:prSet presAssocID="{59BD80A6-E9F5-4868-9C9B-89B3D5F7F55C}" presName="compNode" presStyleCnt="0"/>
      <dgm:spPr/>
    </dgm:pt>
    <dgm:pt modelId="{C96E3412-2C70-4B30-A290-35416D8578F9}" type="pres">
      <dgm:prSet presAssocID="{59BD80A6-E9F5-4868-9C9B-89B3D5F7F55C}" presName="bgRect" presStyleLbl="bgShp" presStyleIdx="3" presStyleCnt="4"/>
      <dgm:spPr/>
    </dgm:pt>
    <dgm:pt modelId="{A07D2B6F-C6B2-4C88-B9B4-0059E0C52775}" type="pres">
      <dgm:prSet presAssocID="{59BD80A6-E9F5-4868-9C9B-89B3D5F7F5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BC14B0AF-B771-47C1-9E4F-F43DCF542FCE}" type="pres">
      <dgm:prSet presAssocID="{59BD80A6-E9F5-4868-9C9B-89B3D5F7F55C}" presName="spaceRect" presStyleCnt="0"/>
      <dgm:spPr/>
    </dgm:pt>
    <dgm:pt modelId="{075552EA-06CC-4495-BBEF-2079E4C0B2D2}" type="pres">
      <dgm:prSet presAssocID="{59BD80A6-E9F5-4868-9C9B-89B3D5F7F55C}" presName="parTx" presStyleLbl="revTx" presStyleIdx="5" presStyleCnt="6">
        <dgm:presLayoutVars>
          <dgm:chMax val="0"/>
          <dgm:chPref val="0"/>
        </dgm:presLayoutVars>
      </dgm:prSet>
      <dgm:spPr/>
    </dgm:pt>
  </dgm:ptLst>
  <dgm:cxnLst>
    <dgm:cxn modelId="{E0A0FA07-D124-4CDF-9342-44DB376C3FD6}" type="presOf" srcId="{8FD9BA58-1F65-4FF7-8AAE-2259F3081A54}" destId="{45353756-1D75-4F58-A397-DA64B54BDB16}" srcOrd="0" destOrd="0" presId="urn:microsoft.com/office/officeart/2018/2/layout/IconVerticalSolidList"/>
    <dgm:cxn modelId="{33CB790E-BE04-4CCC-A458-AD6B4E6FF1B7}" type="presOf" srcId="{A967FCB9-D72A-40AD-A3AB-E2D1402CD827}" destId="{2BBC4053-EAB0-4B02-BF78-88B31E726851}" srcOrd="0" destOrd="0" presId="urn:microsoft.com/office/officeart/2018/2/layout/IconVerticalSolidList"/>
    <dgm:cxn modelId="{45C14A18-E402-4A05-98A2-7EA78E28CAC2}" srcId="{C332B999-F942-42DA-AB0B-9AF9B7B0D464}" destId="{36A30C5C-BACB-43E7-A8CF-4DF95B7F7ECF}" srcOrd="0" destOrd="0" parTransId="{7C47ABA9-705B-4FE1-A923-DEFC08F73ADB}" sibTransId="{C048C1EA-6E3E-4CD8-8C2E-EFB1F02DBC0B}"/>
    <dgm:cxn modelId="{B2DB2527-7B79-46C2-9FD0-A04B41D787AC}" srcId="{C332B999-F942-42DA-AB0B-9AF9B7B0D464}" destId="{59BD80A6-E9F5-4868-9C9B-89B3D5F7F55C}" srcOrd="3" destOrd="0" parTransId="{95E7DD4B-D015-492A-A2D6-1D65D5E27A5F}" sibTransId="{C8A03C57-05EB-4EF7-8718-BD94E85CAAAE}"/>
    <dgm:cxn modelId="{42D6FE5C-DC39-4395-B7F9-BD53B65B26EE}" type="presOf" srcId="{17A529BB-49E1-4E0A-9AC9-325746D0D640}" destId="{A016F0EA-ABFB-4FD8-AFD1-AFDFF3F83397}" srcOrd="0" destOrd="0" presId="urn:microsoft.com/office/officeart/2018/2/layout/IconVerticalSolidList"/>
    <dgm:cxn modelId="{31591C5D-DD10-4757-8128-C2463CAD99E6}" type="presOf" srcId="{59BD80A6-E9F5-4868-9C9B-89B3D5F7F55C}" destId="{075552EA-06CC-4495-BBEF-2079E4C0B2D2}" srcOrd="0" destOrd="0" presId="urn:microsoft.com/office/officeart/2018/2/layout/IconVerticalSolidList"/>
    <dgm:cxn modelId="{7596196B-2529-4D29-A722-10955BFF502D}" type="presOf" srcId="{36A30C5C-BACB-43E7-A8CF-4DF95B7F7ECF}" destId="{B4A83797-1E95-441B-8347-7413C7DAD015}" srcOrd="0" destOrd="0" presId="urn:microsoft.com/office/officeart/2018/2/layout/IconVerticalSolidList"/>
    <dgm:cxn modelId="{6B6FDD70-A9E0-4FB7-8C33-52DE8AF3BCBC}" srcId="{36A30C5C-BACB-43E7-A8CF-4DF95B7F7ECF}" destId="{8FD9BA58-1F65-4FF7-8AAE-2259F3081A54}" srcOrd="0" destOrd="0" parTransId="{70189B8F-A220-4BA2-8FF4-0B259D54AA31}" sibTransId="{2DBA6C3E-6C43-4101-8759-33A8871A2078}"/>
    <dgm:cxn modelId="{484C1F82-58FF-4204-A2DB-763B0215CAEF}" srcId="{C332B999-F942-42DA-AB0B-9AF9B7B0D464}" destId="{17A529BB-49E1-4E0A-9AC9-325746D0D640}" srcOrd="2" destOrd="0" parTransId="{E17A78A2-2CE8-4B78-863C-EDACC6CE945F}" sibTransId="{594E7DA6-2164-4EEC-B2CD-F06F458575B0}"/>
    <dgm:cxn modelId="{D72A488E-BD99-4E41-B457-37E70BB1B38D}" type="presOf" srcId="{691999EA-1D7C-429F-BD8C-619551DBD71C}" destId="{7B0AE7A4-D474-4CA7-9227-99ED58AFE2CD}" srcOrd="0" destOrd="0" presId="urn:microsoft.com/office/officeart/2018/2/layout/IconVerticalSolidList"/>
    <dgm:cxn modelId="{A69929A6-331D-43ED-87FA-24641B153F00}" srcId="{691999EA-1D7C-429F-BD8C-619551DBD71C}" destId="{A967FCB9-D72A-40AD-A3AB-E2D1402CD827}" srcOrd="0" destOrd="0" parTransId="{A0B96F97-7670-4882-90BF-514671D0B2B6}" sibTransId="{5D6879A9-65ED-43FD-B62E-79ECDB1B9B1A}"/>
    <dgm:cxn modelId="{B9324ECC-FC14-4A6A-B7EA-C13E049E2AA9}" srcId="{C332B999-F942-42DA-AB0B-9AF9B7B0D464}" destId="{691999EA-1D7C-429F-BD8C-619551DBD71C}" srcOrd="1" destOrd="0" parTransId="{12C52F40-5ACD-4C11-8FFE-077A3F93CF30}" sibTransId="{FEEBAA14-49BE-4C53-A842-D2F83E0E53E9}"/>
    <dgm:cxn modelId="{DB051BEB-EC9C-47BA-8EEB-D035BD93702D}" type="presOf" srcId="{C332B999-F942-42DA-AB0B-9AF9B7B0D464}" destId="{874F3948-504A-4E3A-BEEB-89FDED288A38}" srcOrd="0" destOrd="0" presId="urn:microsoft.com/office/officeart/2018/2/layout/IconVerticalSolidList"/>
    <dgm:cxn modelId="{D060ECDF-6412-4349-87FA-641C3A7F2614}" type="presParOf" srcId="{874F3948-504A-4E3A-BEEB-89FDED288A38}" destId="{05ACB547-3F2A-49D1-926E-4B5B2EF010EB}" srcOrd="0" destOrd="0" presId="urn:microsoft.com/office/officeart/2018/2/layout/IconVerticalSolidList"/>
    <dgm:cxn modelId="{B808C49D-B23C-4E37-9C01-1ADC3B4621D7}" type="presParOf" srcId="{05ACB547-3F2A-49D1-926E-4B5B2EF010EB}" destId="{DCF3F097-38B7-4F02-BAC1-EBC8D386B75C}" srcOrd="0" destOrd="0" presId="urn:microsoft.com/office/officeart/2018/2/layout/IconVerticalSolidList"/>
    <dgm:cxn modelId="{31FEA821-877F-46DE-9822-39BF5679CF36}" type="presParOf" srcId="{05ACB547-3F2A-49D1-926E-4B5B2EF010EB}" destId="{BE11D400-A4C0-4508-A5F2-D1280632F1A5}" srcOrd="1" destOrd="0" presId="urn:microsoft.com/office/officeart/2018/2/layout/IconVerticalSolidList"/>
    <dgm:cxn modelId="{D39683AD-9260-488F-8A2A-6C92E162C7B5}" type="presParOf" srcId="{05ACB547-3F2A-49D1-926E-4B5B2EF010EB}" destId="{1580518A-A07E-476F-B627-74924D06E52F}" srcOrd="2" destOrd="0" presId="urn:microsoft.com/office/officeart/2018/2/layout/IconVerticalSolidList"/>
    <dgm:cxn modelId="{8C6D87F9-9B4C-4064-83EF-D6543BA9E606}" type="presParOf" srcId="{05ACB547-3F2A-49D1-926E-4B5B2EF010EB}" destId="{B4A83797-1E95-441B-8347-7413C7DAD015}" srcOrd="3" destOrd="0" presId="urn:microsoft.com/office/officeart/2018/2/layout/IconVerticalSolidList"/>
    <dgm:cxn modelId="{DE1056F7-B31B-46C0-B95F-9D366F968C2C}" type="presParOf" srcId="{05ACB547-3F2A-49D1-926E-4B5B2EF010EB}" destId="{45353756-1D75-4F58-A397-DA64B54BDB16}" srcOrd="4" destOrd="0" presId="urn:microsoft.com/office/officeart/2018/2/layout/IconVerticalSolidList"/>
    <dgm:cxn modelId="{15A60C80-6BD1-4C70-B78C-CCC963943933}" type="presParOf" srcId="{874F3948-504A-4E3A-BEEB-89FDED288A38}" destId="{ABFB5D40-1604-4CCE-9B53-9BAB85A00655}" srcOrd="1" destOrd="0" presId="urn:microsoft.com/office/officeart/2018/2/layout/IconVerticalSolidList"/>
    <dgm:cxn modelId="{DED06B19-780E-412B-B91F-37FAD432A156}" type="presParOf" srcId="{874F3948-504A-4E3A-BEEB-89FDED288A38}" destId="{10F7B554-B116-4E44-A791-399EEBF5DD51}" srcOrd="2" destOrd="0" presId="urn:microsoft.com/office/officeart/2018/2/layout/IconVerticalSolidList"/>
    <dgm:cxn modelId="{BF57674F-DF71-402B-9B80-CD850797C728}" type="presParOf" srcId="{10F7B554-B116-4E44-A791-399EEBF5DD51}" destId="{2F2778F5-3A0D-48E6-AACD-8CB10E3907D3}" srcOrd="0" destOrd="0" presId="urn:microsoft.com/office/officeart/2018/2/layout/IconVerticalSolidList"/>
    <dgm:cxn modelId="{800D3E0A-019B-42B8-8C76-AB5DF235E5A5}" type="presParOf" srcId="{10F7B554-B116-4E44-A791-399EEBF5DD51}" destId="{78DDDE15-5B53-4262-BAA5-E26671FE7A67}" srcOrd="1" destOrd="0" presId="urn:microsoft.com/office/officeart/2018/2/layout/IconVerticalSolidList"/>
    <dgm:cxn modelId="{AE1129C1-4E06-4D83-BABB-5EC712DAA9D0}" type="presParOf" srcId="{10F7B554-B116-4E44-A791-399EEBF5DD51}" destId="{5D289DE8-2232-48C8-8087-139FE6705AC7}" srcOrd="2" destOrd="0" presId="urn:microsoft.com/office/officeart/2018/2/layout/IconVerticalSolidList"/>
    <dgm:cxn modelId="{20BDDFA9-B257-4984-80F6-02AD7891A516}" type="presParOf" srcId="{10F7B554-B116-4E44-A791-399EEBF5DD51}" destId="{7B0AE7A4-D474-4CA7-9227-99ED58AFE2CD}" srcOrd="3" destOrd="0" presId="urn:microsoft.com/office/officeart/2018/2/layout/IconVerticalSolidList"/>
    <dgm:cxn modelId="{D3810811-2DBD-4234-8BAB-68C095BA59C4}" type="presParOf" srcId="{10F7B554-B116-4E44-A791-399EEBF5DD51}" destId="{2BBC4053-EAB0-4B02-BF78-88B31E726851}" srcOrd="4" destOrd="0" presId="urn:microsoft.com/office/officeart/2018/2/layout/IconVerticalSolidList"/>
    <dgm:cxn modelId="{E9BDE3F2-5DBF-432C-BFBF-FC2D29465DBF}" type="presParOf" srcId="{874F3948-504A-4E3A-BEEB-89FDED288A38}" destId="{D512D867-08D5-43E8-8840-C37F5FC751A1}" srcOrd="3" destOrd="0" presId="urn:microsoft.com/office/officeart/2018/2/layout/IconVerticalSolidList"/>
    <dgm:cxn modelId="{E93125C5-A6FF-4B25-83D3-FFF31EDAB26E}" type="presParOf" srcId="{874F3948-504A-4E3A-BEEB-89FDED288A38}" destId="{5A54042A-072E-460B-96CE-6FC4207DD977}" srcOrd="4" destOrd="0" presId="urn:microsoft.com/office/officeart/2018/2/layout/IconVerticalSolidList"/>
    <dgm:cxn modelId="{58523704-4F97-4077-ADD8-16375C787785}" type="presParOf" srcId="{5A54042A-072E-460B-96CE-6FC4207DD977}" destId="{E68834E1-4615-4D9E-B5F1-E976B4379F3D}" srcOrd="0" destOrd="0" presId="urn:microsoft.com/office/officeart/2018/2/layout/IconVerticalSolidList"/>
    <dgm:cxn modelId="{1E21B7F5-4F55-4E17-B7A7-B9ADF92A91FB}" type="presParOf" srcId="{5A54042A-072E-460B-96CE-6FC4207DD977}" destId="{C7BAA01C-DC38-4BB6-94A8-3A9CB02EA138}" srcOrd="1" destOrd="0" presId="urn:microsoft.com/office/officeart/2018/2/layout/IconVerticalSolidList"/>
    <dgm:cxn modelId="{5A20E256-C9B8-4B35-A361-A7AA9FAE428B}" type="presParOf" srcId="{5A54042A-072E-460B-96CE-6FC4207DD977}" destId="{0F76CD02-86C3-4BEE-8C4C-73E2FFCF106B}" srcOrd="2" destOrd="0" presId="urn:microsoft.com/office/officeart/2018/2/layout/IconVerticalSolidList"/>
    <dgm:cxn modelId="{E44CA350-0CBC-4339-AF83-A25CFB3D7C0A}" type="presParOf" srcId="{5A54042A-072E-460B-96CE-6FC4207DD977}" destId="{A016F0EA-ABFB-4FD8-AFD1-AFDFF3F83397}" srcOrd="3" destOrd="0" presId="urn:microsoft.com/office/officeart/2018/2/layout/IconVerticalSolidList"/>
    <dgm:cxn modelId="{FD4923A4-1B21-40F3-8608-0E0228658743}" type="presParOf" srcId="{874F3948-504A-4E3A-BEEB-89FDED288A38}" destId="{1E10E35E-3051-48E8-B357-05E7EED33C50}" srcOrd="5" destOrd="0" presId="urn:microsoft.com/office/officeart/2018/2/layout/IconVerticalSolidList"/>
    <dgm:cxn modelId="{2EE45EF8-DA45-4DA0-9425-9FC36A1454AB}" type="presParOf" srcId="{874F3948-504A-4E3A-BEEB-89FDED288A38}" destId="{FEDF31BD-59DB-41A2-A3AE-E8178584076E}" srcOrd="6" destOrd="0" presId="urn:microsoft.com/office/officeart/2018/2/layout/IconVerticalSolidList"/>
    <dgm:cxn modelId="{790E40E5-DD2A-4DA6-BC7A-FB0E7D65ED0D}" type="presParOf" srcId="{FEDF31BD-59DB-41A2-A3AE-E8178584076E}" destId="{C96E3412-2C70-4B30-A290-35416D8578F9}" srcOrd="0" destOrd="0" presId="urn:microsoft.com/office/officeart/2018/2/layout/IconVerticalSolidList"/>
    <dgm:cxn modelId="{56A26C5F-247D-4456-B840-126A9533066E}" type="presParOf" srcId="{FEDF31BD-59DB-41A2-A3AE-E8178584076E}" destId="{A07D2B6F-C6B2-4C88-B9B4-0059E0C52775}" srcOrd="1" destOrd="0" presId="urn:microsoft.com/office/officeart/2018/2/layout/IconVerticalSolidList"/>
    <dgm:cxn modelId="{473547DB-3CFE-408C-B137-0A2200380755}" type="presParOf" srcId="{FEDF31BD-59DB-41A2-A3AE-E8178584076E}" destId="{BC14B0AF-B771-47C1-9E4F-F43DCF542FCE}" srcOrd="2" destOrd="0" presId="urn:microsoft.com/office/officeart/2018/2/layout/IconVerticalSolidList"/>
    <dgm:cxn modelId="{4B8E0191-3EBA-4B69-8948-5B1BFAF790D8}" type="presParOf" srcId="{FEDF31BD-59DB-41A2-A3AE-E8178584076E}" destId="{075552EA-06CC-4495-BBEF-2079E4C0B2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40848-AC99-43A4-BC21-D02EA6E9CC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1E2DF13-A150-4702-8C1F-9B6AF6A9C301}">
      <dgm:prSet/>
      <dgm:spPr/>
      <dgm:t>
        <a:bodyPr/>
        <a:lstStyle/>
        <a:p>
          <a:r>
            <a:rPr lang="en-US"/>
            <a:t>Source Connectors to get data from common data sources</a:t>
          </a:r>
        </a:p>
      </dgm:t>
    </dgm:pt>
    <dgm:pt modelId="{177B06CF-BC81-4575-A100-D5E6854F1323}" type="parTrans" cxnId="{12A8FBB4-5349-4029-AFF9-CC37E745A5E5}">
      <dgm:prSet/>
      <dgm:spPr/>
      <dgm:t>
        <a:bodyPr/>
        <a:lstStyle/>
        <a:p>
          <a:endParaRPr lang="en-US"/>
        </a:p>
      </dgm:t>
    </dgm:pt>
    <dgm:pt modelId="{B6A9EE59-8AA9-4FB9-9365-54C3B254B5E6}" type="sibTrans" cxnId="{12A8FBB4-5349-4029-AFF9-CC37E745A5E5}">
      <dgm:prSet/>
      <dgm:spPr/>
      <dgm:t>
        <a:bodyPr/>
        <a:lstStyle/>
        <a:p>
          <a:endParaRPr lang="en-US"/>
        </a:p>
      </dgm:t>
    </dgm:pt>
    <dgm:pt modelId="{BA54FD39-E774-480A-9E0D-4D41577802D8}">
      <dgm:prSet/>
      <dgm:spPr/>
      <dgm:t>
        <a:bodyPr/>
        <a:lstStyle/>
        <a:p>
          <a:r>
            <a:rPr lang="en-US"/>
            <a:t>Sink Connectors to publish data to common data stores</a:t>
          </a:r>
        </a:p>
      </dgm:t>
    </dgm:pt>
    <dgm:pt modelId="{81EBD579-AC74-4AD5-BB7D-A02E35143474}" type="parTrans" cxnId="{864B0EAA-753B-41D4-A0D7-5FB5C83F72B9}">
      <dgm:prSet/>
      <dgm:spPr/>
      <dgm:t>
        <a:bodyPr/>
        <a:lstStyle/>
        <a:p>
          <a:endParaRPr lang="en-US"/>
        </a:p>
      </dgm:t>
    </dgm:pt>
    <dgm:pt modelId="{8AD9F0C6-83D6-4DF1-A9E9-C5801EE52880}" type="sibTrans" cxnId="{864B0EAA-753B-41D4-A0D7-5FB5C83F72B9}">
      <dgm:prSet/>
      <dgm:spPr/>
      <dgm:t>
        <a:bodyPr/>
        <a:lstStyle/>
        <a:p>
          <a:endParaRPr lang="en-US"/>
        </a:p>
      </dgm:t>
    </dgm:pt>
    <dgm:pt modelId="{D904D70E-EA84-4619-926C-2770971D2E11}">
      <dgm:prSet/>
      <dgm:spPr/>
      <dgm:t>
        <a:bodyPr/>
        <a:lstStyle/>
        <a:p>
          <a:r>
            <a:rPr lang="en-US"/>
            <a:t>Make it easy for non-experienced dev to quickly get their data reliably into Kafka</a:t>
          </a:r>
        </a:p>
      </dgm:t>
    </dgm:pt>
    <dgm:pt modelId="{4CF80DFE-AF3D-4063-A590-3166DF518086}" type="parTrans" cxnId="{67941F32-C18F-4F18-B21A-AC2B5FE84F72}">
      <dgm:prSet/>
      <dgm:spPr/>
      <dgm:t>
        <a:bodyPr/>
        <a:lstStyle/>
        <a:p>
          <a:endParaRPr lang="en-US"/>
        </a:p>
      </dgm:t>
    </dgm:pt>
    <dgm:pt modelId="{A33DDC5E-67A3-490B-999E-5014621C1068}" type="sibTrans" cxnId="{67941F32-C18F-4F18-B21A-AC2B5FE84F72}">
      <dgm:prSet/>
      <dgm:spPr/>
      <dgm:t>
        <a:bodyPr/>
        <a:lstStyle/>
        <a:p>
          <a:endParaRPr lang="en-US"/>
        </a:p>
      </dgm:t>
    </dgm:pt>
    <dgm:pt modelId="{6F682C7E-9DC1-49D8-8D64-DFC365ED4B7D}">
      <dgm:prSet/>
      <dgm:spPr/>
      <dgm:t>
        <a:bodyPr/>
        <a:lstStyle/>
        <a:p>
          <a:r>
            <a:rPr lang="en-US"/>
            <a:t>Can be part of your ETL pipeline</a:t>
          </a:r>
        </a:p>
      </dgm:t>
    </dgm:pt>
    <dgm:pt modelId="{C22EB7CE-4189-44DA-8C4F-072F45F7CF21}" type="parTrans" cxnId="{7CF4118C-F9FC-4BBF-9F05-020A4CC1E683}">
      <dgm:prSet/>
      <dgm:spPr/>
      <dgm:t>
        <a:bodyPr/>
        <a:lstStyle/>
        <a:p>
          <a:endParaRPr lang="en-US"/>
        </a:p>
      </dgm:t>
    </dgm:pt>
    <dgm:pt modelId="{372F346C-7681-4FBF-8E79-8D165F5F3E14}" type="sibTrans" cxnId="{7CF4118C-F9FC-4BBF-9F05-020A4CC1E683}">
      <dgm:prSet/>
      <dgm:spPr/>
      <dgm:t>
        <a:bodyPr/>
        <a:lstStyle/>
        <a:p>
          <a:endParaRPr lang="en-US"/>
        </a:p>
      </dgm:t>
    </dgm:pt>
    <dgm:pt modelId="{AEC99C47-4A24-4751-88BB-736FA5AB84AA}">
      <dgm:prSet/>
      <dgm:spPr/>
      <dgm:t>
        <a:bodyPr/>
        <a:lstStyle/>
        <a:p>
          <a:r>
            <a:rPr lang="en-US"/>
            <a:t>Scaling made easy with workers</a:t>
          </a:r>
        </a:p>
      </dgm:t>
    </dgm:pt>
    <dgm:pt modelId="{7784EC60-6EC4-4428-94D8-FDB41C4FCD7B}" type="parTrans" cxnId="{7DC29ED9-AFAC-4E5F-8ADC-AE2591AE82FA}">
      <dgm:prSet/>
      <dgm:spPr/>
      <dgm:t>
        <a:bodyPr/>
        <a:lstStyle/>
        <a:p>
          <a:endParaRPr lang="en-US"/>
        </a:p>
      </dgm:t>
    </dgm:pt>
    <dgm:pt modelId="{C4EC1170-2194-40DA-AA4E-276AD4F88BFB}" type="sibTrans" cxnId="{7DC29ED9-AFAC-4E5F-8ADC-AE2591AE82FA}">
      <dgm:prSet/>
      <dgm:spPr/>
      <dgm:t>
        <a:bodyPr/>
        <a:lstStyle/>
        <a:p>
          <a:endParaRPr lang="en-US"/>
        </a:p>
      </dgm:t>
    </dgm:pt>
    <dgm:pt modelId="{B80E963B-47C9-45D8-AC3D-0A9AB28972E9}">
      <dgm:prSet/>
      <dgm:spPr/>
      <dgm:t>
        <a:bodyPr/>
        <a:lstStyle/>
        <a:p>
          <a:r>
            <a:rPr lang="en-US"/>
            <a:t>Re-usable code!</a:t>
          </a:r>
        </a:p>
      </dgm:t>
    </dgm:pt>
    <dgm:pt modelId="{BA1DDC88-1D7B-4D06-A733-4B7122677618}" type="parTrans" cxnId="{7BF89DC3-8C86-4783-AE15-24423374FEE7}">
      <dgm:prSet/>
      <dgm:spPr/>
      <dgm:t>
        <a:bodyPr/>
        <a:lstStyle/>
        <a:p>
          <a:endParaRPr lang="en-US"/>
        </a:p>
      </dgm:t>
    </dgm:pt>
    <dgm:pt modelId="{108CE649-7218-4122-A8AE-4519DFE00581}" type="sibTrans" cxnId="{7BF89DC3-8C86-4783-AE15-24423374FEE7}">
      <dgm:prSet/>
      <dgm:spPr/>
      <dgm:t>
        <a:bodyPr/>
        <a:lstStyle/>
        <a:p>
          <a:endParaRPr lang="en-US"/>
        </a:p>
      </dgm:t>
    </dgm:pt>
    <dgm:pt modelId="{17FCC145-56E5-4AA7-AFA2-36CBB7163B6D}" type="pres">
      <dgm:prSet presAssocID="{FE840848-AC99-43A4-BC21-D02EA6E9CC99}" presName="root" presStyleCnt="0">
        <dgm:presLayoutVars>
          <dgm:dir/>
          <dgm:resizeHandles val="exact"/>
        </dgm:presLayoutVars>
      </dgm:prSet>
      <dgm:spPr/>
    </dgm:pt>
    <dgm:pt modelId="{ED42C7C3-F17A-4282-9F91-16E88809D7C9}" type="pres">
      <dgm:prSet presAssocID="{31E2DF13-A150-4702-8C1F-9B6AF6A9C301}" presName="compNode" presStyleCnt="0"/>
      <dgm:spPr/>
    </dgm:pt>
    <dgm:pt modelId="{1F22D890-1313-4873-926B-E203C538F956}" type="pres">
      <dgm:prSet presAssocID="{31E2DF13-A150-4702-8C1F-9B6AF6A9C301}" presName="bgRect" presStyleLbl="bgShp" presStyleIdx="0" presStyleCnt="6"/>
      <dgm:spPr/>
    </dgm:pt>
    <dgm:pt modelId="{5D0B6322-9322-49AF-96B4-56E645ADA008}" type="pres">
      <dgm:prSet presAssocID="{31E2DF13-A150-4702-8C1F-9B6AF6A9C30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3F0310-E5EE-457C-B59F-FC64313DE78B}" type="pres">
      <dgm:prSet presAssocID="{31E2DF13-A150-4702-8C1F-9B6AF6A9C301}" presName="spaceRect" presStyleCnt="0"/>
      <dgm:spPr/>
    </dgm:pt>
    <dgm:pt modelId="{B77BCBE1-478D-4431-8F43-0437EC8DE169}" type="pres">
      <dgm:prSet presAssocID="{31E2DF13-A150-4702-8C1F-9B6AF6A9C301}" presName="parTx" presStyleLbl="revTx" presStyleIdx="0" presStyleCnt="6">
        <dgm:presLayoutVars>
          <dgm:chMax val="0"/>
          <dgm:chPref val="0"/>
        </dgm:presLayoutVars>
      </dgm:prSet>
      <dgm:spPr/>
    </dgm:pt>
    <dgm:pt modelId="{FFC8F23B-0E73-44CA-BEE8-1154E21EBC6D}" type="pres">
      <dgm:prSet presAssocID="{B6A9EE59-8AA9-4FB9-9365-54C3B254B5E6}" presName="sibTrans" presStyleCnt="0"/>
      <dgm:spPr/>
    </dgm:pt>
    <dgm:pt modelId="{6DAB487C-CC50-4903-A6D1-F2907DD07BAE}" type="pres">
      <dgm:prSet presAssocID="{BA54FD39-E774-480A-9E0D-4D41577802D8}" presName="compNode" presStyleCnt="0"/>
      <dgm:spPr/>
    </dgm:pt>
    <dgm:pt modelId="{88288BDF-AD81-4F76-9EFA-412AC252641C}" type="pres">
      <dgm:prSet presAssocID="{BA54FD39-E774-480A-9E0D-4D41577802D8}" presName="bgRect" presStyleLbl="bgShp" presStyleIdx="1" presStyleCnt="6"/>
      <dgm:spPr/>
    </dgm:pt>
    <dgm:pt modelId="{598F42A9-436A-40CF-8EBA-24B4222F1673}" type="pres">
      <dgm:prSet presAssocID="{BA54FD39-E774-480A-9E0D-4D41577802D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7850012-5620-4C30-A565-682F71E295EC}" type="pres">
      <dgm:prSet presAssocID="{BA54FD39-E774-480A-9E0D-4D41577802D8}" presName="spaceRect" presStyleCnt="0"/>
      <dgm:spPr/>
    </dgm:pt>
    <dgm:pt modelId="{CBA4C759-7FD2-4732-802B-D148D8E4F26E}" type="pres">
      <dgm:prSet presAssocID="{BA54FD39-E774-480A-9E0D-4D41577802D8}" presName="parTx" presStyleLbl="revTx" presStyleIdx="1" presStyleCnt="6">
        <dgm:presLayoutVars>
          <dgm:chMax val="0"/>
          <dgm:chPref val="0"/>
        </dgm:presLayoutVars>
      </dgm:prSet>
      <dgm:spPr/>
    </dgm:pt>
    <dgm:pt modelId="{BE0FEB44-E734-4E86-957D-C161DE123334}" type="pres">
      <dgm:prSet presAssocID="{8AD9F0C6-83D6-4DF1-A9E9-C5801EE52880}" presName="sibTrans" presStyleCnt="0"/>
      <dgm:spPr/>
    </dgm:pt>
    <dgm:pt modelId="{07310367-04FF-44D8-925D-6CBE78AD9573}" type="pres">
      <dgm:prSet presAssocID="{D904D70E-EA84-4619-926C-2770971D2E11}" presName="compNode" presStyleCnt="0"/>
      <dgm:spPr/>
    </dgm:pt>
    <dgm:pt modelId="{3F43E296-C03E-4662-ABDB-28FB9C3E535A}" type="pres">
      <dgm:prSet presAssocID="{D904D70E-EA84-4619-926C-2770971D2E11}" presName="bgRect" presStyleLbl="bgShp" presStyleIdx="2" presStyleCnt="6"/>
      <dgm:spPr/>
    </dgm:pt>
    <dgm:pt modelId="{7EB48ABF-D48D-418C-90F4-69636A018EE5}" type="pres">
      <dgm:prSet presAssocID="{D904D70E-EA84-4619-926C-2770971D2E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DBD3631-6616-4B89-A694-39F5D94E5912}" type="pres">
      <dgm:prSet presAssocID="{D904D70E-EA84-4619-926C-2770971D2E11}" presName="spaceRect" presStyleCnt="0"/>
      <dgm:spPr/>
    </dgm:pt>
    <dgm:pt modelId="{00495733-7769-4A01-871A-FB6F15BE1488}" type="pres">
      <dgm:prSet presAssocID="{D904D70E-EA84-4619-926C-2770971D2E11}" presName="parTx" presStyleLbl="revTx" presStyleIdx="2" presStyleCnt="6">
        <dgm:presLayoutVars>
          <dgm:chMax val="0"/>
          <dgm:chPref val="0"/>
        </dgm:presLayoutVars>
      </dgm:prSet>
      <dgm:spPr/>
    </dgm:pt>
    <dgm:pt modelId="{0B6BB40D-2BEE-4B30-83D6-28660A8896E4}" type="pres">
      <dgm:prSet presAssocID="{A33DDC5E-67A3-490B-999E-5014621C1068}" presName="sibTrans" presStyleCnt="0"/>
      <dgm:spPr/>
    </dgm:pt>
    <dgm:pt modelId="{A90D94E7-756C-4741-A852-A9609F54B144}" type="pres">
      <dgm:prSet presAssocID="{6F682C7E-9DC1-49D8-8D64-DFC365ED4B7D}" presName="compNode" presStyleCnt="0"/>
      <dgm:spPr/>
    </dgm:pt>
    <dgm:pt modelId="{A79DFD00-79EB-43F3-A129-D4A53579ECFB}" type="pres">
      <dgm:prSet presAssocID="{6F682C7E-9DC1-49D8-8D64-DFC365ED4B7D}" presName="bgRect" presStyleLbl="bgShp" presStyleIdx="3" presStyleCnt="6"/>
      <dgm:spPr/>
    </dgm:pt>
    <dgm:pt modelId="{81076839-4550-41D8-8887-46302A251987}" type="pres">
      <dgm:prSet presAssocID="{6F682C7E-9DC1-49D8-8D64-DFC365ED4B7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EF61157-F3D9-46FF-A01C-5EB2DB27A576}" type="pres">
      <dgm:prSet presAssocID="{6F682C7E-9DC1-49D8-8D64-DFC365ED4B7D}" presName="spaceRect" presStyleCnt="0"/>
      <dgm:spPr/>
    </dgm:pt>
    <dgm:pt modelId="{42E0505F-A060-402C-806F-1B2EFC12E8B9}" type="pres">
      <dgm:prSet presAssocID="{6F682C7E-9DC1-49D8-8D64-DFC365ED4B7D}" presName="parTx" presStyleLbl="revTx" presStyleIdx="3" presStyleCnt="6">
        <dgm:presLayoutVars>
          <dgm:chMax val="0"/>
          <dgm:chPref val="0"/>
        </dgm:presLayoutVars>
      </dgm:prSet>
      <dgm:spPr/>
    </dgm:pt>
    <dgm:pt modelId="{55F89971-2BF1-42C2-8DD8-39D47E19E796}" type="pres">
      <dgm:prSet presAssocID="{372F346C-7681-4FBF-8E79-8D165F5F3E14}" presName="sibTrans" presStyleCnt="0"/>
      <dgm:spPr/>
    </dgm:pt>
    <dgm:pt modelId="{17FCC7F5-3CAA-455D-B16C-82317F224619}" type="pres">
      <dgm:prSet presAssocID="{AEC99C47-4A24-4751-88BB-736FA5AB84AA}" presName="compNode" presStyleCnt="0"/>
      <dgm:spPr/>
    </dgm:pt>
    <dgm:pt modelId="{5575A242-CC73-4754-87ED-285C7CBD6EAB}" type="pres">
      <dgm:prSet presAssocID="{AEC99C47-4A24-4751-88BB-736FA5AB84AA}" presName="bgRect" presStyleLbl="bgShp" presStyleIdx="4" presStyleCnt="6"/>
      <dgm:spPr/>
    </dgm:pt>
    <dgm:pt modelId="{886A14C7-B347-401D-8B43-AA1B66ABCAC1}" type="pres">
      <dgm:prSet presAssocID="{AEC99C47-4A24-4751-88BB-736FA5AB84A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7B063916-AFF2-46B2-97D8-79780EA9E80B}" type="pres">
      <dgm:prSet presAssocID="{AEC99C47-4A24-4751-88BB-736FA5AB84AA}" presName="spaceRect" presStyleCnt="0"/>
      <dgm:spPr/>
    </dgm:pt>
    <dgm:pt modelId="{626E5CFD-DF64-4A68-B852-AE997DC45675}" type="pres">
      <dgm:prSet presAssocID="{AEC99C47-4A24-4751-88BB-736FA5AB84AA}" presName="parTx" presStyleLbl="revTx" presStyleIdx="4" presStyleCnt="6">
        <dgm:presLayoutVars>
          <dgm:chMax val="0"/>
          <dgm:chPref val="0"/>
        </dgm:presLayoutVars>
      </dgm:prSet>
      <dgm:spPr/>
    </dgm:pt>
    <dgm:pt modelId="{8F2A609A-67A5-4DB3-9D8E-782D988536B5}" type="pres">
      <dgm:prSet presAssocID="{C4EC1170-2194-40DA-AA4E-276AD4F88BFB}" presName="sibTrans" presStyleCnt="0"/>
      <dgm:spPr/>
    </dgm:pt>
    <dgm:pt modelId="{73218236-CD91-4FA4-9877-4E6D30D678DF}" type="pres">
      <dgm:prSet presAssocID="{B80E963B-47C9-45D8-AC3D-0A9AB28972E9}" presName="compNode" presStyleCnt="0"/>
      <dgm:spPr/>
    </dgm:pt>
    <dgm:pt modelId="{02021C59-ABBB-40B7-92D2-C80DAB0F8428}" type="pres">
      <dgm:prSet presAssocID="{B80E963B-47C9-45D8-AC3D-0A9AB28972E9}" presName="bgRect" presStyleLbl="bgShp" presStyleIdx="5" presStyleCnt="6"/>
      <dgm:spPr/>
    </dgm:pt>
    <dgm:pt modelId="{57029BC1-2085-4F05-9D1B-8ADFAEB7FF05}" type="pres">
      <dgm:prSet presAssocID="{B80E963B-47C9-45D8-AC3D-0A9AB28972E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eb Design"/>
        </a:ext>
      </dgm:extLst>
    </dgm:pt>
    <dgm:pt modelId="{60FB16D5-7F49-4BD4-9ABD-624079E2658A}" type="pres">
      <dgm:prSet presAssocID="{B80E963B-47C9-45D8-AC3D-0A9AB28972E9}" presName="spaceRect" presStyleCnt="0"/>
      <dgm:spPr/>
    </dgm:pt>
    <dgm:pt modelId="{D42395C0-82C2-4E89-B88E-0742294DEE67}" type="pres">
      <dgm:prSet presAssocID="{B80E963B-47C9-45D8-AC3D-0A9AB28972E9}" presName="parTx" presStyleLbl="revTx" presStyleIdx="5" presStyleCnt="6">
        <dgm:presLayoutVars>
          <dgm:chMax val="0"/>
          <dgm:chPref val="0"/>
        </dgm:presLayoutVars>
      </dgm:prSet>
      <dgm:spPr/>
    </dgm:pt>
  </dgm:ptLst>
  <dgm:cxnLst>
    <dgm:cxn modelId="{F6AC4F31-5679-4E07-9C5A-BED3E17741F9}" type="presOf" srcId="{FE840848-AC99-43A4-BC21-D02EA6E9CC99}" destId="{17FCC145-56E5-4AA7-AFA2-36CBB7163B6D}" srcOrd="0" destOrd="0" presId="urn:microsoft.com/office/officeart/2018/2/layout/IconVerticalSolidList"/>
    <dgm:cxn modelId="{67941F32-C18F-4F18-B21A-AC2B5FE84F72}" srcId="{FE840848-AC99-43A4-BC21-D02EA6E9CC99}" destId="{D904D70E-EA84-4619-926C-2770971D2E11}" srcOrd="2" destOrd="0" parTransId="{4CF80DFE-AF3D-4063-A590-3166DF518086}" sibTransId="{A33DDC5E-67A3-490B-999E-5014621C1068}"/>
    <dgm:cxn modelId="{797BB65B-F055-4856-8F80-ED8CB11C5021}" type="presOf" srcId="{B80E963B-47C9-45D8-AC3D-0A9AB28972E9}" destId="{D42395C0-82C2-4E89-B88E-0742294DEE67}" srcOrd="0" destOrd="0" presId="urn:microsoft.com/office/officeart/2018/2/layout/IconVerticalSolidList"/>
    <dgm:cxn modelId="{807AD580-743B-4EA3-A291-3415F8728D09}" type="presOf" srcId="{AEC99C47-4A24-4751-88BB-736FA5AB84AA}" destId="{626E5CFD-DF64-4A68-B852-AE997DC45675}" srcOrd="0" destOrd="0" presId="urn:microsoft.com/office/officeart/2018/2/layout/IconVerticalSolidList"/>
    <dgm:cxn modelId="{7CF4118C-F9FC-4BBF-9F05-020A4CC1E683}" srcId="{FE840848-AC99-43A4-BC21-D02EA6E9CC99}" destId="{6F682C7E-9DC1-49D8-8D64-DFC365ED4B7D}" srcOrd="3" destOrd="0" parTransId="{C22EB7CE-4189-44DA-8C4F-072F45F7CF21}" sibTransId="{372F346C-7681-4FBF-8E79-8D165F5F3E14}"/>
    <dgm:cxn modelId="{5A84A09C-B562-4243-A43A-AFC0AAC6ACD5}" type="presOf" srcId="{BA54FD39-E774-480A-9E0D-4D41577802D8}" destId="{CBA4C759-7FD2-4732-802B-D148D8E4F26E}" srcOrd="0" destOrd="0" presId="urn:microsoft.com/office/officeart/2018/2/layout/IconVerticalSolidList"/>
    <dgm:cxn modelId="{098C979E-E031-470F-BDCE-CF9FFDD61EFA}" type="presOf" srcId="{6F682C7E-9DC1-49D8-8D64-DFC365ED4B7D}" destId="{42E0505F-A060-402C-806F-1B2EFC12E8B9}" srcOrd="0" destOrd="0" presId="urn:microsoft.com/office/officeart/2018/2/layout/IconVerticalSolidList"/>
    <dgm:cxn modelId="{864B0EAA-753B-41D4-A0D7-5FB5C83F72B9}" srcId="{FE840848-AC99-43A4-BC21-D02EA6E9CC99}" destId="{BA54FD39-E774-480A-9E0D-4D41577802D8}" srcOrd="1" destOrd="0" parTransId="{81EBD579-AC74-4AD5-BB7D-A02E35143474}" sibTransId="{8AD9F0C6-83D6-4DF1-A9E9-C5801EE52880}"/>
    <dgm:cxn modelId="{12A8FBB4-5349-4029-AFF9-CC37E745A5E5}" srcId="{FE840848-AC99-43A4-BC21-D02EA6E9CC99}" destId="{31E2DF13-A150-4702-8C1F-9B6AF6A9C301}" srcOrd="0" destOrd="0" parTransId="{177B06CF-BC81-4575-A100-D5E6854F1323}" sibTransId="{B6A9EE59-8AA9-4FB9-9365-54C3B254B5E6}"/>
    <dgm:cxn modelId="{7BF89DC3-8C86-4783-AE15-24423374FEE7}" srcId="{FE840848-AC99-43A4-BC21-D02EA6E9CC99}" destId="{B80E963B-47C9-45D8-AC3D-0A9AB28972E9}" srcOrd="5" destOrd="0" parTransId="{BA1DDC88-1D7B-4D06-A733-4B7122677618}" sibTransId="{108CE649-7218-4122-A8AE-4519DFE00581}"/>
    <dgm:cxn modelId="{F8EAD5D8-8D43-45B6-A376-BE656F194BA7}" type="presOf" srcId="{D904D70E-EA84-4619-926C-2770971D2E11}" destId="{00495733-7769-4A01-871A-FB6F15BE1488}" srcOrd="0" destOrd="0" presId="urn:microsoft.com/office/officeart/2018/2/layout/IconVerticalSolidList"/>
    <dgm:cxn modelId="{7DC29ED9-AFAC-4E5F-8ADC-AE2591AE82FA}" srcId="{FE840848-AC99-43A4-BC21-D02EA6E9CC99}" destId="{AEC99C47-4A24-4751-88BB-736FA5AB84AA}" srcOrd="4" destOrd="0" parTransId="{7784EC60-6EC4-4428-94D8-FDB41C4FCD7B}" sibTransId="{C4EC1170-2194-40DA-AA4E-276AD4F88BFB}"/>
    <dgm:cxn modelId="{4B51F1FA-BDD0-4EDF-95DA-88AB1F7FE4F4}" type="presOf" srcId="{31E2DF13-A150-4702-8C1F-9B6AF6A9C301}" destId="{B77BCBE1-478D-4431-8F43-0437EC8DE169}" srcOrd="0" destOrd="0" presId="urn:microsoft.com/office/officeart/2018/2/layout/IconVerticalSolidList"/>
    <dgm:cxn modelId="{1F86A83C-CD6A-49E7-BE84-2D88AE9EA463}" type="presParOf" srcId="{17FCC145-56E5-4AA7-AFA2-36CBB7163B6D}" destId="{ED42C7C3-F17A-4282-9F91-16E88809D7C9}" srcOrd="0" destOrd="0" presId="urn:microsoft.com/office/officeart/2018/2/layout/IconVerticalSolidList"/>
    <dgm:cxn modelId="{3216ED7C-03E9-488C-BD2B-CEE7F3B98BF5}" type="presParOf" srcId="{ED42C7C3-F17A-4282-9F91-16E88809D7C9}" destId="{1F22D890-1313-4873-926B-E203C538F956}" srcOrd="0" destOrd="0" presId="urn:microsoft.com/office/officeart/2018/2/layout/IconVerticalSolidList"/>
    <dgm:cxn modelId="{5950CBA4-3FAE-4EA1-8A5C-0C74AE042148}" type="presParOf" srcId="{ED42C7C3-F17A-4282-9F91-16E88809D7C9}" destId="{5D0B6322-9322-49AF-96B4-56E645ADA008}" srcOrd="1" destOrd="0" presId="urn:microsoft.com/office/officeart/2018/2/layout/IconVerticalSolidList"/>
    <dgm:cxn modelId="{55633110-4DC6-42ED-97D6-DBC9F6C09464}" type="presParOf" srcId="{ED42C7C3-F17A-4282-9F91-16E88809D7C9}" destId="{A63F0310-E5EE-457C-B59F-FC64313DE78B}" srcOrd="2" destOrd="0" presId="urn:microsoft.com/office/officeart/2018/2/layout/IconVerticalSolidList"/>
    <dgm:cxn modelId="{FDD7C0A3-9892-4B4D-B852-2C0C23148428}" type="presParOf" srcId="{ED42C7C3-F17A-4282-9F91-16E88809D7C9}" destId="{B77BCBE1-478D-4431-8F43-0437EC8DE169}" srcOrd="3" destOrd="0" presId="urn:microsoft.com/office/officeart/2018/2/layout/IconVerticalSolidList"/>
    <dgm:cxn modelId="{3119AAF9-5BA0-42C2-8E04-0BC8292CF009}" type="presParOf" srcId="{17FCC145-56E5-4AA7-AFA2-36CBB7163B6D}" destId="{FFC8F23B-0E73-44CA-BEE8-1154E21EBC6D}" srcOrd="1" destOrd="0" presId="urn:microsoft.com/office/officeart/2018/2/layout/IconVerticalSolidList"/>
    <dgm:cxn modelId="{63D75BD1-7C82-4D52-A6BC-8FA3F679DFB2}" type="presParOf" srcId="{17FCC145-56E5-4AA7-AFA2-36CBB7163B6D}" destId="{6DAB487C-CC50-4903-A6D1-F2907DD07BAE}" srcOrd="2" destOrd="0" presId="urn:microsoft.com/office/officeart/2018/2/layout/IconVerticalSolidList"/>
    <dgm:cxn modelId="{F4C8498D-8505-4414-82B4-7331B58C9649}" type="presParOf" srcId="{6DAB487C-CC50-4903-A6D1-F2907DD07BAE}" destId="{88288BDF-AD81-4F76-9EFA-412AC252641C}" srcOrd="0" destOrd="0" presId="urn:microsoft.com/office/officeart/2018/2/layout/IconVerticalSolidList"/>
    <dgm:cxn modelId="{CD567204-F544-4C7A-AD9E-A648720A812B}" type="presParOf" srcId="{6DAB487C-CC50-4903-A6D1-F2907DD07BAE}" destId="{598F42A9-436A-40CF-8EBA-24B4222F1673}" srcOrd="1" destOrd="0" presId="urn:microsoft.com/office/officeart/2018/2/layout/IconVerticalSolidList"/>
    <dgm:cxn modelId="{6459BF73-2629-4078-88BB-66A9322D30B1}" type="presParOf" srcId="{6DAB487C-CC50-4903-A6D1-F2907DD07BAE}" destId="{77850012-5620-4C30-A565-682F71E295EC}" srcOrd="2" destOrd="0" presId="urn:microsoft.com/office/officeart/2018/2/layout/IconVerticalSolidList"/>
    <dgm:cxn modelId="{51852E0B-4E1A-40B7-BC1C-AA8F0D67F4EA}" type="presParOf" srcId="{6DAB487C-CC50-4903-A6D1-F2907DD07BAE}" destId="{CBA4C759-7FD2-4732-802B-D148D8E4F26E}" srcOrd="3" destOrd="0" presId="urn:microsoft.com/office/officeart/2018/2/layout/IconVerticalSolidList"/>
    <dgm:cxn modelId="{A7301EDC-6DE3-412D-BACA-4527263B6A68}" type="presParOf" srcId="{17FCC145-56E5-4AA7-AFA2-36CBB7163B6D}" destId="{BE0FEB44-E734-4E86-957D-C161DE123334}" srcOrd="3" destOrd="0" presId="urn:microsoft.com/office/officeart/2018/2/layout/IconVerticalSolidList"/>
    <dgm:cxn modelId="{C47AEBDE-8CD1-4CA2-BA1C-EB56996D96FB}" type="presParOf" srcId="{17FCC145-56E5-4AA7-AFA2-36CBB7163B6D}" destId="{07310367-04FF-44D8-925D-6CBE78AD9573}" srcOrd="4" destOrd="0" presId="urn:microsoft.com/office/officeart/2018/2/layout/IconVerticalSolidList"/>
    <dgm:cxn modelId="{D9E47FF9-5598-400E-BCE9-0CA4C89FFB42}" type="presParOf" srcId="{07310367-04FF-44D8-925D-6CBE78AD9573}" destId="{3F43E296-C03E-4662-ABDB-28FB9C3E535A}" srcOrd="0" destOrd="0" presId="urn:microsoft.com/office/officeart/2018/2/layout/IconVerticalSolidList"/>
    <dgm:cxn modelId="{6CE659BA-8C5A-4F05-81C4-637BF91F8B11}" type="presParOf" srcId="{07310367-04FF-44D8-925D-6CBE78AD9573}" destId="{7EB48ABF-D48D-418C-90F4-69636A018EE5}" srcOrd="1" destOrd="0" presId="urn:microsoft.com/office/officeart/2018/2/layout/IconVerticalSolidList"/>
    <dgm:cxn modelId="{6DE9BF03-02B5-4ECC-87C7-6303BFEEA464}" type="presParOf" srcId="{07310367-04FF-44D8-925D-6CBE78AD9573}" destId="{BDBD3631-6616-4B89-A694-39F5D94E5912}" srcOrd="2" destOrd="0" presId="urn:microsoft.com/office/officeart/2018/2/layout/IconVerticalSolidList"/>
    <dgm:cxn modelId="{E017EAEE-382F-486F-96A1-14B11D6BCB42}" type="presParOf" srcId="{07310367-04FF-44D8-925D-6CBE78AD9573}" destId="{00495733-7769-4A01-871A-FB6F15BE1488}" srcOrd="3" destOrd="0" presId="urn:microsoft.com/office/officeart/2018/2/layout/IconVerticalSolidList"/>
    <dgm:cxn modelId="{1F6CB666-D666-4AB4-B30B-F6A494DB2DF4}" type="presParOf" srcId="{17FCC145-56E5-4AA7-AFA2-36CBB7163B6D}" destId="{0B6BB40D-2BEE-4B30-83D6-28660A8896E4}" srcOrd="5" destOrd="0" presId="urn:microsoft.com/office/officeart/2018/2/layout/IconVerticalSolidList"/>
    <dgm:cxn modelId="{057CD132-2982-49E2-BF4C-E3638117B846}" type="presParOf" srcId="{17FCC145-56E5-4AA7-AFA2-36CBB7163B6D}" destId="{A90D94E7-756C-4741-A852-A9609F54B144}" srcOrd="6" destOrd="0" presId="urn:microsoft.com/office/officeart/2018/2/layout/IconVerticalSolidList"/>
    <dgm:cxn modelId="{93F9BA77-323D-4632-A66F-71AD1EF3E0E5}" type="presParOf" srcId="{A90D94E7-756C-4741-A852-A9609F54B144}" destId="{A79DFD00-79EB-43F3-A129-D4A53579ECFB}" srcOrd="0" destOrd="0" presId="urn:microsoft.com/office/officeart/2018/2/layout/IconVerticalSolidList"/>
    <dgm:cxn modelId="{E581BDB8-4E32-48FB-854C-08A4E62B4334}" type="presParOf" srcId="{A90D94E7-756C-4741-A852-A9609F54B144}" destId="{81076839-4550-41D8-8887-46302A251987}" srcOrd="1" destOrd="0" presId="urn:microsoft.com/office/officeart/2018/2/layout/IconVerticalSolidList"/>
    <dgm:cxn modelId="{B6075936-5E88-4672-94EE-CB7CE10CF743}" type="presParOf" srcId="{A90D94E7-756C-4741-A852-A9609F54B144}" destId="{AEF61157-F3D9-46FF-A01C-5EB2DB27A576}" srcOrd="2" destOrd="0" presId="urn:microsoft.com/office/officeart/2018/2/layout/IconVerticalSolidList"/>
    <dgm:cxn modelId="{D10CEE85-986C-47E2-8D7E-CA4E72C92365}" type="presParOf" srcId="{A90D94E7-756C-4741-A852-A9609F54B144}" destId="{42E0505F-A060-402C-806F-1B2EFC12E8B9}" srcOrd="3" destOrd="0" presId="urn:microsoft.com/office/officeart/2018/2/layout/IconVerticalSolidList"/>
    <dgm:cxn modelId="{91141BE0-431A-430C-935F-086A96BA1134}" type="presParOf" srcId="{17FCC145-56E5-4AA7-AFA2-36CBB7163B6D}" destId="{55F89971-2BF1-42C2-8DD8-39D47E19E796}" srcOrd="7" destOrd="0" presId="urn:microsoft.com/office/officeart/2018/2/layout/IconVerticalSolidList"/>
    <dgm:cxn modelId="{07177F53-4975-4934-BE80-DABCEB2E5714}" type="presParOf" srcId="{17FCC145-56E5-4AA7-AFA2-36CBB7163B6D}" destId="{17FCC7F5-3CAA-455D-B16C-82317F224619}" srcOrd="8" destOrd="0" presId="urn:microsoft.com/office/officeart/2018/2/layout/IconVerticalSolidList"/>
    <dgm:cxn modelId="{0B41D936-142A-4881-B494-D13810D4A750}" type="presParOf" srcId="{17FCC7F5-3CAA-455D-B16C-82317F224619}" destId="{5575A242-CC73-4754-87ED-285C7CBD6EAB}" srcOrd="0" destOrd="0" presId="urn:microsoft.com/office/officeart/2018/2/layout/IconVerticalSolidList"/>
    <dgm:cxn modelId="{3A9E3A5E-A9BF-4DB2-89EF-B774C038EDCB}" type="presParOf" srcId="{17FCC7F5-3CAA-455D-B16C-82317F224619}" destId="{886A14C7-B347-401D-8B43-AA1B66ABCAC1}" srcOrd="1" destOrd="0" presId="urn:microsoft.com/office/officeart/2018/2/layout/IconVerticalSolidList"/>
    <dgm:cxn modelId="{1DFC9E56-7A5B-425A-9724-81B40EDFA765}" type="presParOf" srcId="{17FCC7F5-3CAA-455D-B16C-82317F224619}" destId="{7B063916-AFF2-46B2-97D8-79780EA9E80B}" srcOrd="2" destOrd="0" presId="urn:microsoft.com/office/officeart/2018/2/layout/IconVerticalSolidList"/>
    <dgm:cxn modelId="{AE6822D5-6010-4054-B8AB-ABD5B11FD8B9}" type="presParOf" srcId="{17FCC7F5-3CAA-455D-B16C-82317F224619}" destId="{626E5CFD-DF64-4A68-B852-AE997DC45675}" srcOrd="3" destOrd="0" presId="urn:microsoft.com/office/officeart/2018/2/layout/IconVerticalSolidList"/>
    <dgm:cxn modelId="{8FF85653-856D-41E9-9DFF-20677934E9F1}" type="presParOf" srcId="{17FCC145-56E5-4AA7-AFA2-36CBB7163B6D}" destId="{8F2A609A-67A5-4DB3-9D8E-782D988536B5}" srcOrd="9" destOrd="0" presId="urn:microsoft.com/office/officeart/2018/2/layout/IconVerticalSolidList"/>
    <dgm:cxn modelId="{9E22B267-25A4-49C1-8473-FFC0D4A285FF}" type="presParOf" srcId="{17FCC145-56E5-4AA7-AFA2-36CBB7163B6D}" destId="{73218236-CD91-4FA4-9877-4E6D30D678DF}" srcOrd="10" destOrd="0" presId="urn:microsoft.com/office/officeart/2018/2/layout/IconVerticalSolidList"/>
    <dgm:cxn modelId="{B22090AB-8CE6-4AF7-93AA-4FCA45FF2F6F}" type="presParOf" srcId="{73218236-CD91-4FA4-9877-4E6D30D678DF}" destId="{02021C59-ABBB-40B7-92D2-C80DAB0F8428}" srcOrd="0" destOrd="0" presId="urn:microsoft.com/office/officeart/2018/2/layout/IconVerticalSolidList"/>
    <dgm:cxn modelId="{38493A75-51D4-44E6-863A-2551D8C40E42}" type="presParOf" srcId="{73218236-CD91-4FA4-9877-4E6D30D678DF}" destId="{57029BC1-2085-4F05-9D1B-8ADFAEB7FF05}" srcOrd="1" destOrd="0" presId="urn:microsoft.com/office/officeart/2018/2/layout/IconVerticalSolidList"/>
    <dgm:cxn modelId="{7DEAF709-3C06-4D57-BB29-AF923B231961}" type="presParOf" srcId="{73218236-CD91-4FA4-9877-4E6D30D678DF}" destId="{60FB16D5-7F49-4BD4-9ABD-624079E2658A}" srcOrd="2" destOrd="0" presId="urn:microsoft.com/office/officeart/2018/2/layout/IconVerticalSolidList"/>
    <dgm:cxn modelId="{286FDCF7-40C3-458A-80BB-6D2765CEE9DB}" type="presParOf" srcId="{73218236-CD91-4FA4-9877-4E6D30D678DF}" destId="{D42395C0-82C2-4E89-B88E-0742294DEE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7FBC75-E4F3-4458-873A-C83CE1E74FF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EAF1DD5-66B6-496F-B1AE-3A79D9CDFD50}">
      <dgm:prSet/>
      <dgm:spPr/>
      <dgm:t>
        <a:bodyPr/>
        <a:lstStyle/>
        <a:p>
          <a:r>
            <a:rPr lang="en-US"/>
            <a:t>Multiple workers run your connectors and tasks</a:t>
          </a:r>
        </a:p>
      </dgm:t>
    </dgm:pt>
    <dgm:pt modelId="{FAB459FB-173C-4B55-B691-F164482AE59F}" type="parTrans" cxnId="{4F3BE9E1-5448-4AC0-AE5B-AE84C050F4C3}">
      <dgm:prSet/>
      <dgm:spPr/>
      <dgm:t>
        <a:bodyPr/>
        <a:lstStyle/>
        <a:p>
          <a:endParaRPr lang="en-US"/>
        </a:p>
      </dgm:t>
    </dgm:pt>
    <dgm:pt modelId="{E1C9FF5C-5D91-47E8-8EEA-1713EC73B661}" type="sibTrans" cxnId="{4F3BE9E1-5448-4AC0-AE5B-AE84C050F4C3}">
      <dgm:prSet/>
      <dgm:spPr/>
      <dgm:t>
        <a:bodyPr/>
        <a:lstStyle/>
        <a:p>
          <a:endParaRPr lang="en-US"/>
        </a:p>
      </dgm:t>
    </dgm:pt>
    <dgm:pt modelId="{60E5426E-3CA9-4104-8DB9-9B9BE2B1E247}">
      <dgm:prSet/>
      <dgm:spPr/>
      <dgm:t>
        <a:bodyPr/>
        <a:lstStyle/>
        <a:p>
          <a:r>
            <a:rPr lang="en-US"/>
            <a:t>Configuration is submitted using a REST API</a:t>
          </a:r>
        </a:p>
      </dgm:t>
    </dgm:pt>
    <dgm:pt modelId="{D8C0A2E6-A1D8-4B55-BBCF-EFC70DA40FB9}" type="parTrans" cxnId="{6919E504-5F4D-4EE5-9F62-22D7A5DB8117}">
      <dgm:prSet/>
      <dgm:spPr/>
      <dgm:t>
        <a:bodyPr/>
        <a:lstStyle/>
        <a:p>
          <a:endParaRPr lang="en-US"/>
        </a:p>
      </dgm:t>
    </dgm:pt>
    <dgm:pt modelId="{F5F6CAC5-B859-4CB3-8BFB-28FC763038E3}" type="sibTrans" cxnId="{6919E504-5F4D-4EE5-9F62-22D7A5DB8117}">
      <dgm:prSet/>
      <dgm:spPr/>
      <dgm:t>
        <a:bodyPr/>
        <a:lstStyle/>
        <a:p>
          <a:endParaRPr lang="en-US"/>
        </a:p>
      </dgm:t>
    </dgm:pt>
    <dgm:pt modelId="{14056B8F-36BA-4AB6-BFBD-B16B6154427D}">
      <dgm:prSet/>
      <dgm:spPr/>
      <dgm:t>
        <a:bodyPr/>
        <a:lstStyle/>
        <a:p>
          <a:r>
            <a:rPr lang="en-US"/>
            <a:t>Easy to scale, and fault tolerant (rebalancing in case a worker dies)</a:t>
          </a:r>
        </a:p>
      </dgm:t>
    </dgm:pt>
    <dgm:pt modelId="{29CBACDF-734B-49A0-A1AD-E8C656574248}" type="parTrans" cxnId="{8FF8F3C6-4EB6-4018-A43A-DCCA517470E2}">
      <dgm:prSet/>
      <dgm:spPr/>
      <dgm:t>
        <a:bodyPr/>
        <a:lstStyle/>
        <a:p>
          <a:endParaRPr lang="en-US"/>
        </a:p>
      </dgm:t>
    </dgm:pt>
    <dgm:pt modelId="{6C6DD3DE-56CF-46D4-8D50-8270FF51E965}" type="sibTrans" cxnId="{8FF8F3C6-4EB6-4018-A43A-DCCA517470E2}">
      <dgm:prSet/>
      <dgm:spPr/>
      <dgm:t>
        <a:bodyPr/>
        <a:lstStyle/>
        <a:p>
          <a:endParaRPr lang="en-US"/>
        </a:p>
      </dgm:t>
    </dgm:pt>
    <dgm:pt modelId="{7C788D9F-46F8-472B-87BA-9A8F55D0FB93}">
      <dgm:prSet/>
      <dgm:spPr/>
      <dgm:t>
        <a:bodyPr/>
        <a:lstStyle/>
        <a:p>
          <a:r>
            <a:rPr lang="en-US"/>
            <a:t>Useful for production deployment of connectors</a:t>
          </a:r>
        </a:p>
      </dgm:t>
    </dgm:pt>
    <dgm:pt modelId="{4C327320-0624-4508-926A-08C3B879FCD0}" type="parTrans" cxnId="{AF616309-3AB5-4B42-B29D-88F290535466}">
      <dgm:prSet/>
      <dgm:spPr/>
      <dgm:t>
        <a:bodyPr/>
        <a:lstStyle/>
        <a:p>
          <a:endParaRPr lang="en-US"/>
        </a:p>
      </dgm:t>
    </dgm:pt>
    <dgm:pt modelId="{6206359A-0F42-4943-AFAC-FFBC453164DF}" type="sibTrans" cxnId="{AF616309-3AB5-4B42-B29D-88F290535466}">
      <dgm:prSet/>
      <dgm:spPr/>
      <dgm:t>
        <a:bodyPr/>
        <a:lstStyle/>
        <a:p>
          <a:endParaRPr lang="en-US"/>
        </a:p>
      </dgm:t>
    </dgm:pt>
    <dgm:pt modelId="{C887EDB6-6AB8-47C7-8EC2-28E814F03A5A}" type="pres">
      <dgm:prSet presAssocID="{FB7FBC75-E4F3-4458-873A-C83CE1E74FF3}" presName="root" presStyleCnt="0">
        <dgm:presLayoutVars>
          <dgm:dir/>
          <dgm:resizeHandles val="exact"/>
        </dgm:presLayoutVars>
      </dgm:prSet>
      <dgm:spPr/>
    </dgm:pt>
    <dgm:pt modelId="{9AC7612F-F3BE-4E88-833B-6FB7B3E9F688}" type="pres">
      <dgm:prSet presAssocID="{5EAF1DD5-66B6-496F-B1AE-3A79D9CDFD50}" presName="compNode" presStyleCnt="0"/>
      <dgm:spPr/>
    </dgm:pt>
    <dgm:pt modelId="{625B06B4-4E85-43BF-B906-819F9909506D}" type="pres">
      <dgm:prSet presAssocID="{5EAF1DD5-66B6-496F-B1AE-3A79D9CDFD50}" presName="bgRect" presStyleLbl="bgShp" presStyleIdx="0" presStyleCnt="4"/>
      <dgm:spPr/>
    </dgm:pt>
    <dgm:pt modelId="{DDA2AB0B-6FDD-4CB6-82D4-978751690406}" type="pres">
      <dgm:prSet presAssocID="{5EAF1DD5-66B6-496F-B1AE-3A79D9CDFD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BC0527BD-0E5A-4282-BE5A-51BC9A38E3D5}" type="pres">
      <dgm:prSet presAssocID="{5EAF1DD5-66B6-496F-B1AE-3A79D9CDFD50}" presName="spaceRect" presStyleCnt="0"/>
      <dgm:spPr/>
    </dgm:pt>
    <dgm:pt modelId="{381C71C4-B5BC-4D0A-99CD-6843E21A173C}" type="pres">
      <dgm:prSet presAssocID="{5EAF1DD5-66B6-496F-B1AE-3A79D9CDFD50}" presName="parTx" presStyleLbl="revTx" presStyleIdx="0" presStyleCnt="4">
        <dgm:presLayoutVars>
          <dgm:chMax val="0"/>
          <dgm:chPref val="0"/>
        </dgm:presLayoutVars>
      </dgm:prSet>
      <dgm:spPr/>
    </dgm:pt>
    <dgm:pt modelId="{AD26F62D-CDA4-488C-9134-FE5BCD1CFC5A}" type="pres">
      <dgm:prSet presAssocID="{E1C9FF5C-5D91-47E8-8EEA-1713EC73B661}" presName="sibTrans" presStyleCnt="0"/>
      <dgm:spPr/>
    </dgm:pt>
    <dgm:pt modelId="{C8953352-66A8-4BB0-8A76-3563C8C84807}" type="pres">
      <dgm:prSet presAssocID="{60E5426E-3CA9-4104-8DB9-9B9BE2B1E247}" presName="compNode" presStyleCnt="0"/>
      <dgm:spPr/>
    </dgm:pt>
    <dgm:pt modelId="{4655A304-1A5C-4CF8-BAA4-35EDF917CCEA}" type="pres">
      <dgm:prSet presAssocID="{60E5426E-3CA9-4104-8DB9-9B9BE2B1E247}" presName="bgRect" presStyleLbl="bgShp" presStyleIdx="1" presStyleCnt="4"/>
      <dgm:spPr/>
    </dgm:pt>
    <dgm:pt modelId="{7936AA88-3ADD-4B26-9DE5-958A53CC4BBC}" type="pres">
      <dgm:prSet presAssocID="{60E5426E-3CA9-4104-8DB9-9B9BE2B1E2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42D6F9B-EF64-4B60-A593-76D3D96A0B2F}" type="pres">
      <dgm:prSet presAssocID="{60E5426E-3CA9-4104-8DB9-9B9BE2B1E247}" presName="spaceRect" presStyleCnt="0"/>
      <dgm:spPr/>
    </dgm:pt>
    <dgm:pt modelId="{AFE06636-6F17-4C5E-8FB9-384148BF8D06}" type="pres">
      <dgm:prSet presAssocID="{60E5426E-3CA9-4104-8DB9-9B9BE2B1E247}" presName="parTx" presStyleLbl="revTx" presStyleIdx="1" presStyleCnt="4">
        <dgm:presLayoutVars>
          <dgm:chMax val="0"/>
          <dgm:chPref val="0"/>
        </dgm:presLayoutVars>
      </dgm:prSet>
      <dgm:spPr/>
    </dgm:pt>
    <dgm:pt modelId="{142CC148-E04B-4C04-A470-D3ACC88D0F95}" type="pres">
      <dgm:prSet presAssocID="{F5F6CAC5-B859-4CB3-8BFB-28FC763038E3}" presName="sibTrans" presStyleCnt="0"/>
      <dgm:spPr/>
    </dgm:pt>
    <dgm:pt modelId="{06429175-E065-4735-B13D-167C06EBD321}" type="pres">
      <dgm:prSet presAssocID="{14056B8F-36BA-4AB6-BFBD-B16B6154427D}" presName="compNode" presStyleCnt="0"/>
      <dgm:spPr/>
    </dgm:pt>
    <dgm:pt modelId="{42DA76C9-08AB-4BD4-951A-94ADB575F729}" type="pres">
      <dgm:prSet presAssocID="{14056B8F-36BA-4AB6-BFBD-B16B6154427D}" presName="bgRect" presStyleLbl="bgShp" presStyleIdx="2" presStyleCnt="4"/>
      <dgm:spPr/>
    </dgm:pt>
    <dgm:pt modelId="{91BD283B-66DE-409C-96C2-0E15C0105ED8}" type="pres">
      <dgm:prSet presAssocID="{14056B8F-36BA-4AB6-BFBD-B16B615442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
        </a:ext>
      </dgm:extLst>
    </dgm:pt>
    <dgm:pt modelId="{872A6C0D-0505-4516-89E4-3814EE2340BB}" type="pres">
      <dgm:prSet presAssocID="{14056B8F-36BA-4AB6-BFBD-B16B6154427D}" presName="spaceRect" presStyleCnt="0"/>
      <dgm:spPr/>
    </dgm:pt>
    <dgm:pt modelId="{8EA1003B-EABF-4DDE-8B8A-E3EC89C1BDA7}" type="pres">
      <dgm:prSet presAssocID="{14056B8F-36BA-4AB6-BFBD-B16B6154427D}" presName="parTx" presStyleLbl="revTx" presStyleIdx="2" presStyleCnt="4">
        <dgm:presLayoutVars>
          <dgm:chMax val="0"/>
          <dgm:chPref val="0"/>
        </dgm:presLayoutVars>
      </dgm:prSet>
      <dgm:spPr/>
    </dgm:pt>
    <dgm:pt modelId="{5A01F74F-DBCA-4F5D-987E-9FDD006804F5}" type="pres">
      <dgm:prSet presAssocID="{6C6DD3DE-56CF-46D4-8D50-8270FF51E965}" presName="sibTrans" presStyleCnt="0"/>
      <dgm:spPr/>
    </dgm:pt>
    <dgm:pt modelId="{AF7CBDA2-108C-49BD-A6F0-58D6959B9C11}" type="pres">
      <dgm:prSet presAssocID="{7C788D9F-46F8-472B-87BA-9A8F55D0FB93}" presName="compNode" presStyleCnt="0"/>
      <dgm:spPr/>
    </dgm:pt>
    <dgm:pt modelId="{A60B5366-42BD-4CCC-8B9A-B241C52FABE0}" type="pres">
      <dgm:prSet presAssocID="{7C788D9F-46F8-472B-87BA-9A8F55D0FB93}" presName="bgRect" presStyleLbl="bgShp" presStyleIdx="3" presStyleCnt="4"/>
      <dgm:spPr/>
    </dgm:pt>
    <dgm:pt modelId="{655E5589-99F1-4B64-9811-FB81124A7A8F}" type="pres">
      <dgm:prSet presAssocID="{7C788D9F-46F8-472B-87BA-9A8F55D0FB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5455C1E0-5106-4CD3-ABA5-B3E712010500}" type="pres">
      <dgm:prSet presAssocID="{7C788D9F-46F8-472B-87BA-9A8F55D0FB93}" presName="spaceRect" presStyleCnt="0"/>
      <dgm:spPr/>
    </dgm:pt>
    <dgm:pt modelId="{A0A4FF05-CAC3-4E93-945A-5E9E3CE50515}" type="pres">
      <dgm:prSet presAssocID="{7C788D9F-46F8-472B-87BA-9A8F55D0FB93}" presName="parTx" presStyleLbl="revTx" presStyleIdx="3" presStyleCnt="4">
        <dgm:presLayoutVars>
          <dgm:chMax val="0"/>
          <dgm:chPref val="0"/>
        </dgm:presLayoutVars>
      </dgm:prSet>
      <dgm:spPr/>
    </dgm:pt>
  </dgm:ptLst>
  <dgm:cxnLst>
    <dgm:cxn modelId="{6919E504-5F4D-4EE5-9F62-22D7A5DB8117}" srcId="{FB7FBC75-E4F3-4458-873A-C83CE1E74FF3}" destId="{60E5426E-3CA9-4104-8DB9-9B9BE2B1E247}" srcOrd="1" destOrd="0" parTransId="{D8C0A2E6-A1D8-4B55-BBCF-EFC70DA40FB9}" sibTransId="{F5F6CAC5-B859-4CB3-8BFB-28FC763038E3}"/>
    <dgm:cxn modelId="{AF616309-3AB5-4B42-B29D-88F290535466}" srcId="{FB7FBC75-E4F3-4458-873A-C83CE1E74FF3}" destId="{7C788D9F-46F8-472B-87BA-9A8F55D0FB93}" srcOrd="3" destOrd="0" parTransId="{4C327320-0624-4508-926A-08C3B879FCD0}" sibTransId="{6206359A-0F42-4943-AFAC-FFBC453164DF}"/>
    <dgm:cxn modelId="{A9E3A820-5C26-4C5B-BA6B-130CDB219AB1}" type="presOf" srcId="{7C788D9F-46F8-472B-87BA-9A8F55D0FB93}" destId="{A0A4FF05-CAC3-4E93-945A-5E9E3CE50515}" srcOrd="0" destOrd="0" presId="urn:microsoft.com/office/officeart/2018/2/layout/IconVerticalSolidList"/>
    <dgm:cxn modelId="{4E54E267-6EE6-4987-BD94-DC2AD2D53801}" type="presOf" srcId="{14056B8F-36BA-4AB6-BFBD-B16B6154427D}" destId="{8EA1003B-EABF-4DDE-8B8A-E3EC89C1BDA7}" srcOrd="0" destOrd="0" presId="urn:microsoft.com/office/officeart/2018/2/layout/IconVerticalSolidList"/>
    <dgm:cxn modelId="{8FF8F3C6-4EB6-4018-A43A-DCCA517470E2}" srcId="{FB7FBC75-E4F3-4458-873A-C83CE1E74FF3}" destId="{14056B8F-36BA-4AB6-BFBD-B16B6154427D}" srcOrd="2" destOrd="0" parTransId="{29CBACDF-734B-49A0-A1AD-E8C656574248}" sibTransId="{6C6DD3DE-56CF-46D4-8D50-8270FF51E965}"/>
    <dgm:cxn modelId="{0B8B7DDE-901A-47A3-BFF6-1AB2000B7E78}" type="presOf" srcId="{60E5426E-3CA9-4104-8DB9-9B9BE2B1E247}" destId="{AFE06636-6F17-4C5E-8FB9-384148BF8D06}" srcOrd="0" destOrd="0" presId="urn:microsoft.com/office/officeart/2018/2/layout/IconVerticalSolidList"/>
    <dgm:cxn modelId="{4F3BE9E1-5448-4AC0-AE5B-AE84C050F4C3}" srcId="{FB7FBC75-E4F3-4458-873A-C83CE1E74FF3}" destId="{5EAF1DD5-66B6-496F-B1AE-3A79D9CDFD50}" srcOrd="0" destOrd="0" parTransId="{FAB459FB-173C-4B55-B691-F164482AE59F}" sibTransId="{E1C9FF5C-5D91-47E8-8EEA-1713EC73B661}"/>
    <dgm:cxn modelId="{F30103F9-0CA9-4CAC-8419-31A2A1A325FF}" type="presOf" srcId="{5EAF1DD5-66B6-496F-B1AE-3A79D9CDFD50}" destId="{381C71C4-B5BC-4D0A-99CD-6843E21A173C}" srcOrd="0" destOrd="0" presId="urn:microsoft.com/office/officeart/2018/2/layout/IconVerticalSolidList"/>
    <dgm:cxn modelId="{86D815FF-D4B5-43D0-B871-473148C1C570}" type="presOf" srcId="{FB7FBC75-E4F3-4458-873A-C83CE1E74FF3}" destId="{C887EDB6-6AB8-47C7-8EC2-28E814F03A5A}" srcOrd="0" destOrd="0" presId="urn:microsoft.com/office/officeart/2018/2/layout/IconVerticalSolidList"/>
    <dgm:cxn modelId="{267237F2-B690-48AD-B369-1ACBA8A3F4E7}" type="presParOf" srcId="{C887EDB6-6AB8-47C7-8EC2-28E814F03A5A}" destId="{9AC7612F-F3BE-4E88-833B-6FB7B3E9F688}" srcOrd="0" destOrd="0" presId="urn:microsoft.com/office/officeart/2018/2/layout/IconVerticalSolidList"/>
    <dgm:cxn modelId="{EF484E2C-6C8B-43BA-9177-2451B46BFED1}" type="presParOf" srcId="{9AC7612F-F3BE-4E88-833B-6FB7B3E9F688}" destId="{625B06B4-4E85-43BF-B906-819F9909506D}" srcOrd="0" destOrd="0" presId="urn:microsoft.com/office/officeart/2018/2/layout/IconVerticalSolidList"/>
    <dgm:cxn modelId="{8BE47AAF-BD50-446C-8A48-E6AAE6099E72}" type="presParOf" srcId="{9AC7612F-F3BE-4E88-833B-6FB7B3E9F688}" destId="{DDA2AB0B-6FDD-4CB6-82D4-978751690406}" srcOrd="1" destOrd="0" presId="urn:microsoft.com/office/officeart/2018/2/layout/IconVerticalSolidList"/>
    <dgm:cxn modelId="{9D612F4F-C390-4275-8C39-CD15A1D4C0EB}" type="presParOf" srcId="{9AC7612F-F3BE-4E88-833B-6FB7B3E9F688}" destId="{BC0527BD-0E5A-4282-BE5A-51BC9A38E3D5}" srcOrd="2" destOrd="0" presId="urn:microsoft.com/office/officeart/2018/2/layout/IconVerticalSolidList"/>
    <dgm:cxn modelId="{F84349F6-97BF-4B87-AEC2-1D3E4D0EF419}" type="presParOf" srcId="{9AC7612F-F3BE-4E88-833B-6FB7B3E9F688}" destId="{381C71C4-B5BC-4D0A-99CD-6843E21A173C}" srcOrd="3" destOrd="0" presId="urn:microsoft.com/office/officeart/2018/2/layout/IconVerticalSolidList"/>
    <dgm:cxn modelId="{EA170804-C975-4C7E-A05A-35BCC9C7D9C5}" type="presParOf" srcId="{C887EDB6-6AB8-47C7-8EC2-28E814F03A5A}" destId="{AD26F62D-CDA4-488C-9134-FE5BCD1CFC5A}" srcOrd="1" destOrd="0" presId="urn:microsoft.com/office/officeart/2018/2/layout/IconVerticalSolidList"/>
    <dgm:cxn modelId="{1F9DF4E4-AF2A-4A8D-8574-7AA0D9F1578D}" type="presParOf" srcId="{C887EDB6-6AB8-47C7-8EC2-28E814F03A5A}" destId="{C8953352-66A8-4BB0-8A76-3563C8C84807}" srcOrd="2" destOrd="0" presId="urn:microsoft.com/office/officeart/2018/2/layout/IconVerticalSolidList"/>
    <dgm:cxn modelId="{F8C125C2-308B-4A82-BAE9-7D816F0875C2}" type="presParOf" srcId="{C8953352-66A8-4BB0-8A76-3563C8C84807}" destId="{4655A304-1A5C-4CF8-BAA4-35EDF917CCEA}" srcOrd="0" destOrd="0" presId="urn:microsoft.com/office/officeart/2018/2/layout/IconVerticalSolidList"/>
    <dgm:cxn modelId="{71E0C62E-6879-409D-96CE-D1F7A9E7B262}" type="presParOf" srcId="{C8953352-66A8-4BB0-8A76-3563C8C84807}" destId="{7936AA88-3ADD-4B26-9DE5-958A53CC4BBC}" srcOrd="1" destOrd="0" presId="urn:microsoft.com/office/officeart/2018/2/layout/IconVerticalSolidList"/>
    <dgm:cxn modelId="{A038FB5D-4331-439D-B74D-8B87D2326A3F}" type="presParOf" srcId="{C8953352-66A8-4BB0-8A76-3563C8C84807}" destId="{342D6F9B-EF64-4B60-A593-76D3D96A0B2F}" srcOrd="2" destOrd="0" presId="urn:microsoft.com/office/officeart/2018/2/layout/IconVerticalSolidList"/>
    <dgm:cxn modelId="{7D8FFEA5-E5CD-4CB6-8611-67AFB8FF3010}" type="presParOf" srcId="{C8953352-66A8-4BB0-8A76-3563C8C84807}" destId="{AFE06636-6F17-4C5E-8FB9-384148BF8D06}" srcOrd="3" destOrd="0" presId="urn:microsoft.com/office/officeart/2018/2/layout/IconVerticalSolidList"/>
    <dgm:cxn modelId="{523F5E4B-E4CE-48B5-BCC7-22CC57DF9BB2}" type="presParOf" srcId="{C887EDB6-6AB8-47C7-8EC2-28E814F03A5A}" destId="{142CC148-E04B-4C04-A470-D3ACC88D0F95}" srcOrd="3" destOrd="0" presId="urn:microsoft.com/office/officeart/2018/2/layout/IconVerticalSolidList"/>
    <dgm:cxn modelId="{3AD2C61D-7F2A-44D2-A907-5A65ECB0FB8D}" type="presParOf" srcId="{C887EDB6-6AB8-47C7-8EC2-28E814F03A5A}" destId="{06429175-E065-4735-B13D-167C06EBD321}" srcOrd="4" destOrd="0" presId="urn:microsoft.com/office/officeart/2018/2/layout/IconVerticalSolidList"/>
    <dgm:cxn modelId="{DC33904F-412F-460F-B2C6-DFD1EC6D9AF6}" type="presParOf" srcId="{06429175-E065-4735-B13D-167C06EBD321}" destId="{42DA76C9-08AB-4BD4-951A-94ADB575F729}" srcOrd="0" destOrd="0" presId="urn:microsoft.com/office/officeart/2018/2/layout/IconVerticalSolidList"/>
    <dgm:cxn modelId="{AE2A896F-A4DB-4F75-8488-823F06278861}" type="presParOf" srcId="{06429175-E065-4735-B13D-167C06EBD321}" destId="{91BD283B-66DE-409C-96C2-0E15C0105ED8}" srcOrd="1" destOrd="0" presId="urn:microsoft.com/office/officeart/2018/2/layout/IconVerticalSolidList"/>
    <dgm:cxn modelId="{395E5981-37E7-49DA-A1EC-344627956227}" type="presParOf" srcId="{06429175-E065-4735-B13D-167C06EBD321}" destId="{872A6C0D-0505-4516-89E4-3814EE2340BB}" srcOrd="2" destOrd="0" presId="urn:microsoft.com/office/officeart/2018/2/layout/IconVerticalSolidList"/>
    <dgm:cxn modelId="{74590C4D-92C1-44CE-B6DE-ED04AC979090}" type="presParOf" srcId="{06429175-E065-4735-B13D-167C06EBD321}" destId="{8EA1003B-EABF-4DDE-8B8A-E3EC89C1BDA7}" srcOrd="3" destOrd="0" presId="urn:microsoft.com/office/officeart/2018/2/layout/IconVerticalSolidList"/>
    <dgm:cxn modelId="{64A50B53-EE45-4E38-8508-716F86193412}" type="presParOf" srcId="{C887EDB6-6AB8-47C7-8EC2-28E814F03A5A}" destId="{5A01F74F-DBCA-4F5D-987E-9FDD006804F5}" srcOrd="5" destOrd="0" presId="urn:microsoft.com/office/officeart/2018/2/layout/IconVerticalSolidList"/>
    <dgm:cxn modelId="{C76C25A5-C0E8-4D84-946F-9B0297C39A30}" type="presParOf" srcId="{C887EDB6-6AB8-47C7-8EC2-28E814F03A5A}" destId="{AF7CBDA2-108C-49BD-A6F0-58D6959B9C11}" srcOrd="6" destOrd="0" presId="urn:microsoft.com/office/officeart/2018/2/layout/IconVerticalSolidList"/>
    <dgm:cxn modelId="{D3C8764C-DDFB-4377-A9EE-15B9D1E5E7D5}" type="presParOf" srcId="{AF7CBDA2-108C-49BD-A6F0-58D6959B9C11}" destId="{A60B5366-42BD-4CCC-8B9A-B241C52FABE0}" srcOrd="0" destOrd="0" presId="urn:microsoft.com/office/officeart/2018/2/layout/IconVerticalSolidList"/>
    <dgm:cxn modelId="{0630AF0D-34AC-4EA2-A41C-A77D63F69EC0}" type="presParOf" srcId="{AF7CBDA2-108C-49BD-A6F0-58D6959B9C11}" destId="{655E5589-99F1-4B64-9811-FB81124A7A8F}" srcOrd="1" destOrd="0" presId="urn:microsoft.com/office/officeart/2018/2/layout/IconVerticalSolidList"/>
    <dgm:cxn modelId="{2269856C-C945-40FC-864A-3ED5F8C10AB8}" type="presParOf" srcId="{AF7CBDA2-108C-49BD-A6F0-58D6959B9C11}" destId="{5455C1E0-5106-4CD3-ABA5-B3E712010500}" srcOrd="2" destOrd="0" presId="urn:microsoft.com/office/officeart/2018/2/layout/IconVerticalSolidList"/>
    <dgm:cxn modelId="{C1ECA884-59F0-4419-BEDC-8B2566FE2A5A}" type="presParOf" srcId="{AF7CBDA2-108C-49BD-A6F0-58D6959B9C11}" destId="{A0A4FF05-CAC3-4E93-945A-5E9E3CE5051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3F097-38B7-4F02-BAC1-EBC8D386B75C}">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1D400-A4C0-4508-A5F2-D1280632F1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A83797-1E95-441B-8347-7413C7DAD015}">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Programmers always want to import data from the same sources:</a:t>
          </a:r>
        </a:p>
      </dsp:txBody>
      <dsp:txXfrm>
        <a:off x="1057183" y="1805"/>
        <a:ext cx="4732020" cy="915310"/>
      </dsp:txXfrm>
    </dsp:sp>
    <dsp:sp modelId="{45353756-1D75-4F58-A397-DA64B54BDB16}">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Databases, JDBC, Blockchain, Cassandra, DynamoDB, CosmosDB, MongoDB, MQTT, Salesforce, Twitter etc…</a:t>
          </a:r>
        </a:p>
      </dsp:txBody>
      <dsp:txXfrm>
        <a:off x="5789203" y="1805"/>
        <a:ext cx="4726396" cy="915310"/>
      </dsp:txXfrm>
    </dsp:sp>
    <dsp:sp modelId="{2F2778F5-3A0D-48E6-AACD-8CB10E3907D3}">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DDE15-5B53-4262-BAA5-E26671FE7A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AE7A4-D474-4CA7-9227-99ED58AFE2CD}">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Programmers always want to store data in the same sinks:</a:t>
          </a:r>
        </a:p>
      </dsp:txBody>
      <dsp:txXfrm>
        <a:off x="1057183" y="1145944"/>
        <a:ext cx="4732020" cy="915310"/>
      </dsp:txXfrm>
    </dsp:sp>
    <dsp:sp modelId="{2BBC4053-EAB0-4B02-BF78-88B31E726851}">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kern="1200"/>
            <a:t>S3, ElasticSearch, HDFS, JDBC, SAP, DocumentDB, Cassandra, DynamoDB, MongoDB, Red etc…</a:t>
          </a:r>
        </a:p>
      </dsp:txBody>
      <dsp:txXfrm>
        <a:off x="5789203" y="1145944"/>
        <a:ext cx="4726396" cy="915310"/>
      </dsp:txXfrm>
    </dsp:sp>
    <dsp:sp modelId="{E68834E1-4615-4D9E-B5F1-E976B4379F3D}">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BAA01C-DC38-4BB6-94A8-3A9CB02EA13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F0EA-ABFB-4FD8-AFD1-AFDFF3F8339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It is tough to </a:t>
          </a:r>
          <a:r>
            <a:rPr lang="nb-NO" sz="2200" kern="1200" dirty="0" err="1"/>
            <a:t>achieve</a:t>
          </a:r>
          <a:r>
            <a:rPr lang="en-US" sz="2200" kern="1200" dirty="0"/>
            <a:t> fault tolerance, exactly once processing, distribution, ordering.</a:t>
          </a:r>
        </a:p>
      </dsp:txBody>
      <dsp:txXfrm>
        <a:off x="1057183" y="2290082"/>
        <a:ext cx="9458416" cy="915310"/>
      </dsp:txXfrm>
    </dsp:sp>
    <dsp:sp modelId="{C96E3412-2C70-4B30-A290-35416D8578F9}">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D2B6F-C6B2-4C88-B9B4-0059E0C52775}">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52EA-06CC-4495-BBEF-2079E4C0B2D2}">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Other programmers may have already done a very good job!</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2D890-1313-4873-926B-E203C538F956}">
      <dsp:nvSpPr>
        <dsp:cNvPr id="0" name=""/>
        <dsp:cNvSpPr/>
      </dsp:nvSpPr>
      <dsp:spPr>
        <a:xfrm>
          <a:off x="0" y="1407"/>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0B6322-9322-49AF-96B4-56E645ADA008}">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BCBE1-478D-4431-8F43-0437EC8DE169}">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Source Connectors to get data from common data sources</a:t>
          </a:r>
        </a:p>
      </dsp:txBody>
      <dsp:txXfrm>
        <a:off x="692764" y="1407"/>
        <a:ext cx="9822835" cy="599796"/>
      </dsp:txXfrm>
    </dsp:sp>
    <dsp:sp modelId="{88288BDF-AD81-4F76-9EFA-412AC252641C}">
      <dsp:nvSpPr>
        <dsp:cNvPr id="0" name=""/>
        <dsp:cNvSpPr/>
      </dsp:nvSpPr>
      <dsp:spPr>
        <a:xfrm>
          <a:off x="0" y="751152"/>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F42A9-436A-40CF-8EBA-24B4222F1673}">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4C759-7FD2-4732-802B-D148D8E4F26E}">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Sink Connectors to publish data to common data stores</a:t>
          </a:r>
        </a:p>
      </dsp:txBody>
      <dsp:txXfrm>
        <a:off x="692764" y="751152"/>
        <a:ext cx="9822835" cy="599796"/>
      </dsp:txXfrm>
    </dsp:sp>
    <dsp:sp modelId="{3F43E296-C03E-4662-ABDB-28FB9C3E535A}">
      <dsp:nvSpPr>
        <dsp:cNvPr id="0" name=""/>
        <dsp:cNvSpPr/>
      </dsp:nvSpPr>
      <dsp:spPr>
        <a:xfrm>
          <a:off x="0" y="1500898"/>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48ABF-D48D-418C-90F4-69636A018EE5}">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95733-7769-4A01-871A-FB6F15BE1488}">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Make it easy for non-experienced dev to quickly get their data reliably into Kafka</a:t>
          </a:r>
        </a:p>
      </dsp:txBody>
      <dsp:txXfrm>
        <a:off x="692764" y="1500898"/>
        <a:ext cx="9822835" cy="599796"/>
      </dsp:txXfrm>
    </dsp:sp>
    <dsp:sp modelId="{A79DFD00-79EB-43F3-A129-D4A53579ECFB}">
      <dsp:nvSpPr>
        <dsp:cNvPr id="0" name=""/>
        <dsp:cNvSpPr/>
      </dsp:nvSpPr>
      <dsp:spPr>
        <a:xfrm>
          <a:off x="0" y="2250643"/>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76839-4550-41D8-8887-46302A251987}">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0505F-A060-402C-806F-1B2EFC12E8B9}">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Can be part of your ETL pipeline</a:t>
          </a:r>
        </a:p>
      </dsp:txBody>
      <dsp:txXfrm>
        <a:off x="692764" y="2250643"/>
        <a:ext cx="9822835" cy="599796"/>
      </dsp:txXfrm>
    </dsp:sp>
    <dsp:sp modelId="{5575A242-CC73-4754-87ED-285C7CBD6EAB}">
      <dsp:nvSpPr>
        <dsp:cNvPr id="0" name=""/>
        <dsp:cNvSpPr/>
      </dsp:nvSpPr>
      <dsp:spPr>
        <a:xfrm>
          <a:off x="0" y="3000388"/>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A14C7-B347-401D-8B43-AA1B66ABCAC1}">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E5CFD-DF64-4A68-B852-AE997DC45675}">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Scaling made easy with workers</a:t>
          </a:r>
        </a:p>
      </dsp:txBody>
      <dsp:txXfrm>
        <a:off x="692764" y="3000388"/>
        <a:ext cx="9822835" cy="599796"/>
      </dsp:txXfrm>
    </dsp:sp>
    <dsp:sp modelId="{02021C59-ABBB-40B7-92D2-C80DAB0F8428}">
      <dsp:nvSpPr>
        <dsp:cNvPr id="0" name=""/>
        <dsp:cNvSpPr/>
      </dsp:nvSpPr>
      <dsp:spPr>
        <a:xfrm>
          <a:off x="0" y="3750134"/>
          <a:ext cx="10515600" cy="5997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29BC1-2085-4F05-9D1B-8ADFAEB7FF05}">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395C0-82C2-4E89-B88E-0742294DEE67}">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Re-usable code!</a:t>
          </a:r>
        </a:p>
      </dsp:txBody>
      <dsp:txXfrm>
        <a:off x="692764" y="3750134"/>
        <a:ext cx="9822835" cy="599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06B4-4E85-43BF-B906-819F9909506D}">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2AB0B-6FDD-4CB6-82D4-97875169040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1C71C4-B5BC-4D0A-99CD-6843E21A173C}">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Multiple workers run your connectors and tasks</a:t>
          </a:r>
        </a:p>
      </dsp:txBody>
      <dsp:txXfrm>
        <a:off x="1057183" y="1805"/>
        <a:ext cx="9458416" cy="915310"/>
      </dsp:txXfrm>
    </dsp:sp>
    <dsp:sp modelId="{4655A304-1A5C-4CF8-BAA4-35EDF917CCEA}">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6AA88-3ADD-4B26-9DE5-958A53CC4BBC}">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06636-6F17-4C5E-8FB9-384148BF8D0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Configuration is submitted using a REST API</a:t>
          </a:r>
        </a:p>
      </dsp:txBody>
      <dsp:txXfrm>
        <a:off x="1057183" y="1145944"/>
        <a:ext cx="9458416" cy="915310"/>
      </dsp:txXfrm>
    </dsp:sp>
    <dsp:sp modelId="{42DA76C9-08AB-4BD4-951A-94ADB575F729}">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D283B-66DE-409C-96C2-0E15C0105ED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1003B-EABF-4DDE-8B8A-E3EC89C1BDA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Easy to scale, and fault tolerant (rebalancing in case a worker dies)</a:t>
          </a:r>
        </a:p>
      </dsp:txBody>
      <dsp:txXfrm>
        <a:off x="1057183" y="2290082"/>
        <a:ext cx="9458416" cy="915310"/>
      </dsp:txXfrm>
    </dsp:sp>
    <dsp:sp modelId="{A60B5366-42BD-4CCC-8B9A-B241C52FABE0}">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E5589-99F1-4B64-9811-FB81124A7A8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4FF05-CAC3-4E93-945A-5E9E3CE5051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Useful for production deployment of connectors</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D4001-F066-5A4B-8FD8-5427A0E88FF4}" type="datetimeFigureOut">
              <a:rPr lang="en-NO" smtClean="0"/>
              <a:t>03/04/2024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29015-7DD2-604A-9DFB-9A8390412CB5}" type="slidenum">
              <a:rPr lang="en-NO" smtClean="0"/>
              <a:t>‹#›</a:t>
            </a:fld>
            <a:endParaRPr lang="en-NO"/>
          </a:p>
        </p:txBody>
      </p:sp>
    </p:spTree>
    <p:extLst>
      <p:ext uri="{BB962C8B-B14F-4D97-AF65-F5344CB8AC3E}">
        <p14:creationId xmlns:p14="http://schemas.microsoft.com/office/powerpoint/2010/main" val="56642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1</a:t>
            </a:fld>
            <a:endParaRPr lang="en-NO"/>
          </a:p>
        </p:txBody>
      </p:sp>
    </p:spTree>
    <p:extLst>
      <p:ext uri="{BB962C8B-B14F-4D97-AF65-F5344CB8AC3E}">
        <p14:creationId xmlns:p14="http://schemas.microsoft.com/office/powerpoint/2010/main" val="352756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Definition:</a:t>
            </a:r>
            <a:r>
              <a:rPr lang="en-US"/>
              <a:t> Docker is an open-source platform that automates the deployment, scaling, and management of applications inside lightweight, portable containers.</a:t>
            </a:r>
          </a:p>
          <a:p>
            <a:pPr marL="285750" indent="-285750">
              <a:buFont typeface="Arial"/>
              <a:buChar char="•"/>
            </a:pPr>
            <a:r>
              <a:rPr lang="en-US" b="1"/>
              <a:t>Key Concepts:</a:t>
            </a:r>
            <a:endParaRPr lang="en-US"/>
          </a:p>
          <a:p>
            <a:pPr marL="285750" lvl="1" indent="-285750">
              <a:buFont typeface="Arial"/>
              <a:buChar char="•"/>
            </a:pPr>
            <a:r>
              <a:rPr lang="en-US" i="1"/>
              <a:t>Containerization:</a:t>
            </a:r>
            <a:r>
              <a:rPr lang="en-US"/>
              <a:t> A lightweight, standalone, executable package that includes everything needed to run a piece of software, including the code, runtime, libraries, and system tools.</a:t>
            </a:r>
            <a:endParaRPr lang="en-US">
              <a:cs typeface="Calibri"/>
            </a:endParaRPr>
          </a:p>
          <a:p>
            <a:pPr marL="285750" lvl="1" indent="-285750">
              <a:buFont typeface="Arial"/>
              <a:buChar char="•"/>
            </a:pPr>
            <a:r>
              <a:rPr lang="en-US" i="1"/>
              <a:t>Isolation:</a:t>
            </a:r>
            <a:r>
              <a:rPr lang="en-US"/>
              <a:t> Containers encapsulate applications, ensuring they run consistently across various environments without dependency issues.</a:t>
            </a:r>
            <a:endParaRPr lang="en-US">
              <a:cs typeface="Calibri"/>
            </a:endParaRPr>
          </a:p>
          <a:p>
            <a:pPr marL="285750" indent="-285750">
              <a:buFont typeface="Arial"/>
              <a:buChar char="•"/>
            </a:pPr>
            <a:r>
              <a:rPr lang="en-US" b="1"/>
              <a:t>Advantages:</a:t>
            </a:r>
            <a:endParaRPr lang="en-US"/>
          </a:p>
          <a:p>
            <a:pPr marL="285750" lvl="1" indent="-285750">
              <a:buFont typeface="Arial"/>
              <a:buChar char="•"/>
            </a:pPr>
            <a:r>
              <a:rPr lang="en-US" i="1"/>
              <a:t>Portability:</a:t>
            </a:r>
            <a:r>
              <a:rPr lang="en-US"/>
              <a:t> Containers run consistently across different environments, promoting seamless migration and deployment.</a:t>
            </a:r>
            <a:endParaRPr lang="en-US">
              <a:cs typeface="Calibri"/>
            </a:endParaRPr>
          </a:p>
          <a:p>
            <a:pPr marL="285750" lvl="1" indent="-285750">
              <a:buFont typeface="Arial"/>
              <a:buChar char="•"/>
            </a:pPr>
            <a:r>
              <a:rPr lang="en-US" i="1"/>
              <a:t>Resource Efficiency:</a:t>
            </a:r>
            <a:r>
              <a:rPr lang="en-US"/>
              <a:t> Containers share the host OS kernel, reducing overhead and optimizing resource utilization.</a:t>
            </a:r>
            <a:endParaRPr lang="en-US">
              <a:cs typeface="Calibri"/>
            </a:endParaRPr>
          </a:p>
          <a:p>
            <a:pPr marL="285750" indent="-285750">
              <a:buFont typeface="Arial"/>
              <a:buChar char="•"/>
            </a:pPr>
            <a:r>
              <a:rPr lang="en-US" b="1"/>
              <a:t>Use Cases:</a:t>
            </a:r>
            <a:endParaRPr lang="en-US"/>
          </a:p>
          <a:p>
            <a:pPr marL="285750" lvl="1" indent="-285750">
              <a:buFont typeface="Arial"/>
              <a:buChar char="•"/>
            </a:pPr>
            <a:r>
              <a:rPr lang="en-US" i="1"/>
              <a:t>Microservices Architecture:</a:t>
            </a:r>
            <a:r>
              <a:rPr lang="en-US"/>
              <a:t> Ideal for breaking down monolithic applications into smaller, manageable services.</a:t>
            </a:r>
            <a:endParaRPr lang="en-US">
              <a:cs typeface="Calibri"/>
            </a:endParaRPr>
          </a:p>
          <a:p>
            <a:pPr marL="285750" lvl="1" indent="-285750">
              <a:buFont typeface="Arial"/>
              <a:buChar char="•"/>
            </a:pPr>
            <a:r>
              <a:rPr lang="en-US" i="1"/>
              <a:t>DevOps Practices:</a:t>
            </a:r>
            <a:r>
              <a:rPr lang="en-US"/>
              <a:t> Enhances collaboration between development and operations teams by providing a consistent environment for development, testing, and deployment.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63FE40-A791-47DD-BF5F-4531FF157BB4}" type="slidenum">
              <a:t>5</a:t>
            </a:fld>
            <a:endParaRPr lang="en-US"/>
          </a:p>
        </p:txBody>
      </p:sp>
    </p:spTree>
    <p:extLst>
      <p:ext uri="{BB962C8B-B14F-4D97-AF65-F5344CB8AC3E}">
        <p14:creationId xmlns:p14="http://schemas.microsoft.com/office/powerpoint/2010/main" val="306199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a:t>Key</a:t>
            </a:r>
            <a:r>
              <a:rPr lang="en-GB"/>
              <a:t>. Key is optional in the Kafka message and it can be null. A key may be a string, number, or any object and then the key is serialized into binary format. </a:t>
            </a:r>
          </a:p>
          <a:p>
            <a:pPr>
              <a:buFont typeface="Arial" panose="020B0604020202020204" pitchFamily="34" charset="0"/>
              <a:buChar char="•"/>
            </a:pPr>
            <a:r>
              <a:rPr lang="en-GB" b="1"/>
              <a:t>Value</a:t>
            </a:r>
            <a:r>
              <a:rPr lang="en-GB"/>
              <a:t>. The value represents the content of the message and can also be null. The value format is arbitrary and is then also serialized into binary format.</a:t>
            </a:r>
          </a:p>
          <a:p>
            <a:pPr>
              <a:buFont typeface="Arial" panose="020B0604020202020204" pitchFamily="34" charset="0"/>
              <a:buChar char="•"/>
            </a:pPr>
            <a:r>
              <a:rPr lang="en-GB" b="1"/>
              <a:t>Compression Type</a:t>
            </a:r>
            <a:r>
              <a:rPr lang="en-GB"/>
              <a:t>. Kafka messages may be compressed. The compression type can be specified as part of the message. Options are none, </a:t>
            </a:r>
            <a:r>
              <a:rPr lang="en-GB" err="1"/>
              <a:t>gzip</a:t>
            </a:r>
            <a:r>
              <a:rPr lang="en-GB"/>
              <a:t>, lz4, snappy, and </a:t>
            </a:r>
            <a:r>
              <a:rPr lang="en-GB" err="1"/>
              <a:t>zstd</a:t>
            </a:r>
            <a:endParaRPr lang="en-GB"/>
          </a:p>
          <a:p>
            <a:pPr>
              <a:buFont typeface="Arial" panose="020B0604020202020204" pitchFamily="34" charset="0"/>
              <a:buChar char="•"/>
            </a:pPr>
            <a:r>
              <a:rPr lang="en-GB" b="1"/>
              <a:t>Headers</a:t>
            </a:r>
            <a:r>
              <a:rPr lang="en-GB"/>
              <a:t>. There can be a list of optional Kafka message headers in the form of key-value pairs. It is common to add headers to specify metadata about the message, especially for tracing.</a:t>
            </a:r>
          </a:p>
          <a:p>
            <a:pPr>
              <a:buFont typeface="Arial" panose="020B0604020202020204" pitchFamily="34" charset="0"/>
              <a:buChar char="•"/>
            </a:pPr>
            <a:r>
              <a:rPr lang="en-GB" b="1"/>
              <a:t>Partition + Offset</a:t>
            </a:r>
            <a:r>
              <a:rPr lang="en-GB"/>
              <a:t>. Once a message is sent into a Kafka topic, it receives a partition number and an offset id. The combination of </a:t>
            </a:r>
            <a:r>
              <a:rPr lang="en-GB" err="1"/>
              <a:t>topic+partition+offset</a:t>
            </a:r>
            <a:r>
              <a:rPr lang="en-GB"/>
              <a:t> uniquely identifies the message</a:t>
            </a:r>
          </a:p>
          <a:p>
            <a:pPr>
              <a:buFont typeface="Arial" panose="020B0604020202020204" pitchFamily="34" charset="0"/>
              <a:buChar char="•"/>
            </a:pPr>
            <a:r>
              <a:rPr lang="en-GB" b="1"/>
              <a:t>Timestamp</a:t>
            </a:r>
            <a:r>
              <a:rPr lang="en-GB"/>
              <a:t>. A timestamp is added either by the user or the system in the message.</a:t>
            </a:r>
          </a:p>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29</a:t>
            </a:fld>
            <a:endParaRPr lang="en-NO"/>
          </a:p>
        </p:txBody>
      </p:sp>
    </p:spTree>
    <p:extLst>
      <p:ext uri="{BB962C8B-B14F-4D97-AF65-F5344CB8AC3E}">
        <p14:creationId xmlns:p14="http://schemas.microsoft.com/office/powerpoint/2010/main" val="272961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45</a:t>
            </a:fld>
            <a:endParaRPr lang="en-NO"/>
          </a:p>
        </p:txBody>
      </p:sp>
    </p:spTree>
    <p:extLst>
      <p:ext uri="{BB962C8B-B14F-4D97-AF65-F5344CB8AC3E}">
        <p14:creationId xmlns:p14="http://schemas.microsoft.com/office/powerpoint/2010/main" val="332834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51</a:t>
            </a:fld>
            <a:endParaRPr lang="en-NO"/>
          </a:p>
        </p:txBody>
      </p:sp>
    </p:spTree>
    <p:extLst>
      <p:ext uri="{BB962C8B-B14F-4D97-AF65-F5344CB8AC3E}">
        <p14:creationId xmlns:p14="http://schemas.microsoft.com/office/powerpoint/2010/main" val="11258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56</a:t>
            </a:fld>
            <a:endParaRPr lang="en-NO"/>
          </a:p>
        </p:txBody>
      </p:sp>
    </p:spTree>
    <p:extLst>
      <p:ext uri="{BB962C8B-B14F-4D97-AF65-F5344CB8AC3E}">
        <p14:creationId xmlns:p14="http://schemas.microsoft.com/office/powerpoint/2010/main" val="3527569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78729015-7DD2-604A-9DFB-9A8390412CB5}" type="slidenum">
              <a:rPr lang="en-NO" smtClean="0"/>
              <a:t>81</a:t>
            </a:fld>
            <a:endParaRPr lang="en-NO"/>
          </a:p>
        </p:txBody>
      </p:sp>
    </p:spTree>
    <p:extLst>
      <p:ext uri="{BB962C8B-B14F-4D97-AF65-F5344CB8AC3E}">
        <p14:creationId xmlns:p14="http://schemas.microsoft.com/office/powerpoint/2010/main" val="238111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8729015-7DD2-604A-9DFB-9A8390412CB5}" type="slidenum">
              <a:rPr lang="en-NO" smtClean="0"/>
              <a:t>95</a:t>
            </a:fld>
            <a:endParaRPr lang="en-NO"/>
          </a:p>
        </p:txBody>
      </p:sp>
    </p:spTree>
    <p:extLst>
      <p:ext uri="{BB962C8B-B14F-4D97-AF65-F5344CB8AC3E}">
        <p14:creationId xmlns:p14="http://schemas.microsoft.com/office/powerpoint/2010/main" val="391277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71926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61881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18107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Front page">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F3BF2D-6259-43D1-8D98-D67C99A0E3AD}"/>
              </a:ext>
            </a:extLst>
          </p:cNvPr>
          <p:cNvSpPr>
            <a:spLocks noGrp="1"/>
          </p:cNvSpPr>
          <p:nvPr>
            <p:ph type="body" sz="quarter" idx="24" hasCustomPrompt="1"/>
          </p:nvPr>
        </p:nvSpPr>
        <p:spPr>
          <a:xfrm>
            <a:off x="3353891"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Date Placeholder 3">
            <a:extLst>
              <a:ext uri="{FF2B5EF4-FFF2-40B4-BE49-F238E27FC236}">
                <a16:creationId xmlns:a16="http://schemas.microsoft.com/office/drawing/2014/main" id="{E1F90DB0-B64F-436E-A87A-9B4D3BFAC430}"/>
              </a:ext>
            </a:extLst>
          </p:cNvPr>
          <p:cNvSpPr>
            <a:spLocks noGrp="1"/>
          </p:cNvSpPr>
          <p:nvPr>
            <p:ph type="dt" sz="half" idx="23"/>
          </p:nvPr>
        </p:nvSpPr>
        <p:spPr>
          <a:xfrm>
            <a:off x="11328400" y="291336"/>
            <a:ext cx="552450" cy="101601"/>
          </a:xfrm>
          <a:prstGeom prst="rect">
            <a:avLst/>
          </a:prstGeom>
        </p:spPr>
        <p:txBody>
          <a:bodyPr lIns="0" tIns="0" rIns="0" bIns="0"/>
          <a:lstStyle>
            <a:lvl1pPr>
              <a:defRPr sz="700">
                <a:solidFill>
                  <a:schemeClr val="bg1"/>
                </a:solidFill>
                <a:latin typeface="Roboto Medium"/>
              </a:defRPr>
            </a:lvl1pPr>
          </a:lstStyle>
          <a:p>
            <a:fld id="{FAA3217B-91BF-F94E-9072-57BADD6D61A0}" type="datetimeFigureOut">
              <a:rPr lang="en-NO" smtClean="0"/>
              <a:t>03/04/2024</a:t>
            </a:fld>
            <a:endParaRPr lang="en-NO"/>
          </a:p>
        </p:txBody>
      </p:sp>
      <p:pic>
        <p:nvPicPr>
          <p:cNvPr id="12" name="Image" descr="Image"/>
          <p:cNvPicPr>
            <a:picLocks noChangeAspect="1"/>
          </p:cNvPicPr>
          <p:nvPr/>
        </p:nvPicPr>
        <p:blipFill>
          <a:blip r:embed="rId2"/>
          <a:stretch>
            <a:fillRect/>
          </a:stretch>
        </p:blipFill>
        <p:spPr>
          <a:xfrm>
            <a:off x="4706489" y="2039105"/>
            <a:ext cx="2779024" cy="2779791"/>
          </a:xfrm>
          <a:prstGeom prst="rect">
            <a:avLst/>
          </a:prstGeom>
          <a:ln w="12700">
            <a:miter lim="400000"/>
          </a:ln>
        </p:spPr>
      </p:pic>
      <p:sp>
        <p:nvSpPr>
          <p:cNvPr id="15" name="FORTE DIGITAL"/>
          <p:cNvSpPr txBox="1"/>
          <p:nvPr/>
        </p:nvSpPr>
        <p:spPr>
          <a:xfrm>
            <a:off x="308008" y="291336"/>
            <a:ext cx="1563126" cy="107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16"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47BD0167-B492-1D43-A5C7-DB955652DAD8}" type="slidenum">
              <a:rPr lang="en-NO" smtClean="0"/>
              <a:t>‹#›</a:t>
            </a:fld>
            <a:endParaRPr lang="en-NO"/>
          </a:p>
        </p:txBody>
      </p:sp>
    </p:spTree>
    <p:extLst>
      <p:ext uri="{BB962C8B-B14F-4D97-AF65-F5344CB8AC3E}">
        <p14:creationId xmlns:p14="http://schemas.microsoft.com/office/powerpoint/2010/main" val="7113488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slide mørk">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8" hasCustomPrompt="1"/>
          </p:nvPr>
        </p:nvSpPr>
        <p:spPr>
          <a:xfrm>
            <a:off x="531126" y="943016"/>
            <a:ext cx="8806078" cy="1816200"/>
          </a:xfrm>
        </p:spPr>
        <p:txBody>
          <a:bodyPr anchor="b"/>
          <a:lstStyle>
            <a:lvl1pPr marL="0">
              <a:lnSpc>
                <a:spcPct val="80000"/>
              </a:lnSpc>
              <a:spcAft>
                <a:spcPts val="0"/>
              </a:spcAft>
              <a:buNone/>
              <a:defRPr sz="4400" b="1" cap="all" baseline="0">
                <a:solidFill>
                  <a:schemeClr val="bg1"/>
                </a:solidFill>
                <a:latin typeface="+mj-lt"/>
              </a:defRPr>
            </a:lvl1pPr>
            <a:lvl2pPr marL="0">
              <a:lnSpc>
                <a:spcPct val="80000"/>
              </a:lnSpc>
              <a:spcAft>
                <a:spcPts val="0"/>
              </a:spcAft>
              <a:buNone/>
              <a:defRPr sz="4400" b="1" cap="all" baseline="0">
                <a:solidFill>
                  <a:schemeClr val="tx1">
                    <a:lumMod val="25000"/>
                    <a:lumOff val="75000"/>
                  </a:schemeClr>
                </a:solidFill>
                <a:latin typeface="+mj-lt"/>
              </a:defRPr>
            </a:lvl2pPr>
            <a:lvl3pPr marL="0" indent="0">
              <a:lnSpc>
                <a:spcPct val="80000"/>
              </a:lnSpc>
              <a:spcAft>
                <a:spcPts val="0"/>
              </a:spcAft>
              <a:buNone/>
              <a:defRPr sz="4400" b="1" cap="all" baseline="0">
                <a:solidFill>
                  <a:schemeClr val="bg1">
                    <a:lumMod val="50000"/>
                  </a:schemeClr>
                </a:solidFill>
                <a:latin typeface="+mj-lt"/>
              </a:defRPr>
            </a:lvl3pPr>
            <a:lvl4pPr marL="0" indent="0">
              <a:spcAft>
                <a:spcPts val="0"/>
              </a:spcAft>
              <a:buNone/>
              <a:defRPr sz="4000" b="0"/>
            </a:lvl4pPr>
            <a:lvl5pPr marL="0" indent="0">
              <a:spcAft>
                <a:spcPts val="0"/>
              </a:spcAft>
              <a:buNone/>
              <a:defRPr sz="4000" b="0"/>
            </a:lvl5pPr>
          </a:lstStyle>
          <a:p>
            <a:pPr lvl="0"/>
            <a:r>
              <a:rPr lang="en-US"/>
              <a:t>Overskrift</a:t>
            </a:r>
          </a:p>
          <a:p>
            <a:pPr lvl="1"/>
            <a:r>
              <a:rPr lang="en-US"/>
              <a:t>SECOND LEVEL</a:t>
            </a:r>
          </a:p>
          <a:p>
            <a:pPr lvl="2"/>
            <a:r>
              <a:rPr lang="en-US"/>
              <a:t>THIRD LEVEL</a:t>
            </a:r>
          </a:p>
        </p:txBody>
      </p:sp>
      <p:sp>
        <p:nvSpPr>
          <p:cNvPr id="14" name="Text Placeholder 13"/>
          <p:cNvSpPr>
            <a:spLocks noGrp="1"/>
          </p:cNvSpPr>
          <p:nvPr>
            <p:ph type="body" sz="quarter" idx="20"/>
          </p:nvPr>
        </p:nvSpPr>
        <p:spPr>
          <a:xfrm>
            <a:off x="549418" y="3284984"/>
            <a:ext cx="8787786" cy="2701480"/>
          </a:xfrm>
        </p:spPr>
        <p:txBody>
          <a:bodyPr/>
          <a:lstStyle>
            <a:lvl1pPr marL="0" indent="0">
              <a:lnSpc>
                <a:spcPct val="90000"/>
              </a:lnSpc>
              <a:spcBef>
                <a:spcPts val="600"/>
              </a:spcBef>
              <a:spcAft>
                <a:spcPts val="800"/>
              </a:spcAft>
              <a:buFont typeface="Arial" charset="0"/>
              <a:buNone/>
              <a:defRPr sz="2000" b="0">
                <a:solidFill>
                  <a:schemeClr val="bg1"/>
                </a:solidFill>
                <a:latin typeface="+mn-lt"/>
              </a:defRPr>
            </a:lvl1pPr>
            <a:lvl2pPr marL="359991" indent="-179996">
              <a:lnSpc>
                <a:spcPct val="90000"/>
              </a:lnSpc>
              <a:spcBef>
                <a:spcPts val="0"/>
              </a:spcBef>
              <a:spcAft>
                <a:spcPts val="800"/>
              </a:spcAft>
              <a:buFont typeface="Arial" charset="0"/>
              <a:buChar char="•"/>
              <a:tabLst/>
              <a:defRPr sz="1700" b="0">
                <a:solidFill>
                  <a:schemeClr val="bg1"/>
                </a:solidFill>
                <a:latin typeface="+mn-lt"/>
              </a:defRPr>
            </a:lvl2pPr>
            <a:lvl3pPr marL="541325" indent="-179996">
              <a:lnSpc>
                <a:spcPct val="90000"/>
              </a:lnSpc>
              <a:spcBef>
                <a:spcPts val="0"/>
              </a:spcBef>
              <a:spcAft>
                <a:spcPts val="800"/>
              </a:spcAft>
              <a:buFont typeface="Arial" charset="0"/>
              <a:buChar char="•"/>
              <a:tabLst/>
              <a:defRPr sz="1500" b="0">
                <a:solidFill>
                  <a:schemeClr val="bg1"/>
                </a:solidFill>
                <a:latin typeface="+mn-lt"/>
              </a:defRPr>
            </a:lvl3pPr>
            <a:lvl4pPr marL="0" indent="0">
              <a:lnSpc>
                <a:spcPct val="90000"/>
              </a:lnSpc>
              <a:spcBef>
                <a:spcPts val="600"/>
              </a:spcBef>
              <a:spcAft>
                <a:spcPts val="800"/>
              </a:spcAft>
              <a:buFont typeface="Arial" charset="0"/>
              <a:buNone/>
              <a:tabLst/>
              <a:defRPr sz="2000" b="0">
                <a:solidFill>
                  <a:schemeClr val="bg1"/>
                </a:solidFill>
                <a:latin typeface="+mn-lt"/>
              </a:defRPr>
            </a:lvl4pPr>
            <a:lvl5pPr marL="359991" indent="-179996">
              <a:lnSpc>
                <a:spcPct val="90000"/>
              </a:lnSpc>
              <a:spcBef>
                <a:spcPts val="0"/>
              </a:spcBef>
              <a:spcAft>
                <a:spcPts val="800"/>
              </a:spcAft>
              <a:buFont typeface="Arial" charset="0"/>
              <a:buChar char="•"/>
              <a:tabLst/>
              <a:defRPr sz="1700" b="0">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13" name="Tekstfelt 6"/>
          <p:cNvSpPr txBox="1"/>
          <p:nvPr/>
        </p:nvSpPr>
        <p:spPr bwMode="auto">
          <a:xfrm>
            <a:off x="-1970998" y="198465"/>
            <a:ext cx="1634282" cy="153889"/>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Tekstslide</a:t>
            </a:r>
          </a:p>
        </p:txBody>
      </p:sp>
      <p:pic>
        <p:nvPicPr>
          <p:cNvPr id="18" name="Billede 8" descr="Skærmbillede 2015-03-18 kl. 12.21.5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6381" y="5044408"/>
            <a:ext cx="719667" cy="212726"/>
          </a:xfrm>
          <a:prstGeom prst="rect">
            <a:avLst/>
          </a:prstGeom>
        </p:spPr>
      </p:pic>
      <p:sp>
        <p:nvSpPr>
          <p:cNvPr id="19" name="Tekstfelt 9"/>
          <p:cNvSpPr txBox="1"/>
          <p:nvPr/>
        </p:nvSpPr>
        <p:spPr bwMode="auto">
          <a:xfrm>
            <a:off x="-2176608" y="5317924"/>
            <a:ext cx="1839892" cy="923330"/>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Brug ”Forøg indrykning” og ”Formindsk indrykning” til at skifte mellem niveauerne</a:t>
            </a:r>
          </a:p>
          <a:p>
            <a:pPr algn="r"/>
            <a:endParaRPr lang="da-DK" sz="1000" b="0">
              <a:solidFill>
                <a:srgbClr val="878787"/>
              </a:solidFill>
              <a:latin typeface="Arial"/>
              <a:cs typeface="Arial"/>
            </a:endParaRPr>
          </a:p>
          <a:p>
            <a:pPr marL="0" marR="0" lvl="0" indent="0" algn="r" defTabSz="914377" rtl="0" eaLnBrk="1" fontAlgn="base" latinLnBrk="0" hangingPunct="1">
              <a:lnSpc>
                <a:spcPct val="100000"/>
              </a:lnSpc>
              <a:spcBef>
                <a:spcPct val="0"/>
              </a:spcBef>
              <a:spcAft>
                <a:spcPct val="0"/>
              </a:spcAft>
              <a:buClrTx/>
              <a:buSzTx/>
              <a:buFontTx/>
              <a:buNone/>
              <a:tabLst/>
              <a:defRPr/>
            </a:pPr>
            <a:r>
              <a:rPr lang="da-DK" sz="1000" b="0">
                <a:solidFill>
                  <a:srgbClr val="878787"/>
                </a:solidFill>
                <a:latin typeface="Arial"/>
                <a:cs typeface="Arial"/>
              </a:rPr>
              <a:t>Eller brug Enter TAB</a:t>
            </a:r>
            <a:r>
              <a:rPr lang="da-DK" sz="1000" b="0" baseline="0">
                <a:solidFill>
                  <a:srgbClr val="878787"/>
                </a:solidFill>
                <a:latin typeface="Arial"/>
                <a:cs typeface="Arial"/>
              </a:rPr>
              <a:t> metoden</a:t>
            </a:r>
            <a:endParaRPr lang="da-DK" sz="1000" b="0">
              <a:solidFill>
                <a:srgbClr val="878787"/>
              </a:solidFill>
              <a:latin typeface="Arial"/>
              <a:cs typeface="Arial"/>
            </a:endParaRPr>
          </a:p>
          <a:p>
            <a:pPr algn="r"/>
            <a:endParaRPr lang="da-DK" sz="1000" b="0">
              <a:solidFill>
                <a:srgbClr val="878787"/>
              </a:solidFill>
              <a:latin typeface="Arial"/>
              <a:cs typeface="Arial"/>
            </a:endParaRPr>
          </a:p>
        </p:txBody>
      </p:sp>
      <p:pic>
        <p:nvPicPr>
          <p:cNvPr id="20" name="Billede 8" descr="Skærmbillede 2015-03-18 kl. 12.21.58.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6381" y="903113"/>
            <a:ext cx="719667" cy="212726"/>
          </a:xfrm>
          <a:prstGeom prst="rect">
            <a:avLst/>
          </a:prstGeom>
        </p:spPr>
      </p:pic>
      <p:sp>
        <p:nvSpPr>
          <p:cNvPr id="21" name="Tekstfelt 9"/>
          <p:cNvSpPr txBox="1"/>
          <p:nvPr/>
        </p:nvSpPr>
        <p:spPr bwMode="auto">
          <a:xfrm>
            <a:off x="-1970998" y="1176630"/>
            <a:ext cx="1634282" cy="1538883"/>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Skift </a:t>
            </a:r>
            <a:r>
              <a:rPr lang="da-DK" sz="1000" b="0" baseline="0">
                <a:solidFill>
                  <a:srgbClr val="878787"/>
                </a:solidFill>
                <a:latin typeface="Arial"/>
                <a:cs typeface="Arial"/>
              </a:rPr>
              <a:t>farve i overskriften: b</a:t>
            </a:r>
            <a:r>
              <a:rPr lang="da-DK" sz="1000" b="0">
                <a:solidFill>
                  <a:srgbClr val="878787"/>
                </a:solidFill>
                <a:latin typeface="Arial"/>
                <a:cs typeface="Arial"/>
              </a:rPr>
              <a:t>rug ”Forøg indrykning” og ”Formindsk indrykning”</a:t>
            </a:r>
          </a:p>
          <a:p>
            <a:pPr algn="r"/>
            <a:endParaRPr lang="da-DK" sz="1000" b="0">
              <a:solidFill>
                <a:srgbClr val="878787"/>
              </a:solidFill>
              <a:latin typeface="Arial"/>
              <a:cs typeface="Arial"/>
            </a:endParaRPr>
          </a:p>
          <a:p>
            <a:pPr algn="r"/>
            <a:endParaRPr lang="da-DK" sz="1000" b="0">
              <a:solidFill>
                <a:srgbClr val="878787"/>
              </a:solidFill>
              <a:latin typeface="Arial"/>
              <a:cs typeface="Arial"/>
            </a:endParaRPr>
          </a:p>
          <a:p>
            <a:pPr algn="r"/>
            <a:endParaRPr lang="da-DK" sz="1000" b="0">
              <a:solidFill>
                <a:srgbClr val="878787"/>
              </a:solidFill>
              <a:latin typeface="Arial"/>
              <a:cs typeface="Arial"/>
            </a:endParaRPr>
          </a:p>
          <a:p>
            <a:pPr algn="r"/>
            <a:r>
              <a:rPr lang="da-DK" sz="1000" b="0">
                <a:solidFill>
                  <a:srgbClr val="878787"/>
                </a:solidFill>
                <a:latin typeface="Arial"/>
                <a:cs typeface="Arial"/>
              </a:rPr>
              <a:t>Husk at lave linjeskift ellers virker det ikke.</a:t>
            </a:r>
            <a:r>
              <a:rPr lang="da-DK" sz="1000" b="0" baseline="0">
                <a:solidFill>
                  <a:srgbClr val="878787"/>
                </a:solidFill>
                <a:latin typeface="Arial"/>
                <a:cs typeface="Arial"/>
              </a:rPr>
              <a:t> </a:t>
            </a:r>
            <a:endParaRPr lang="da-DK" sz="1000" b="0">
              <a:solidFill>
                <a:srgbClr val="878787"/>
              </a:solidFill>
              <a:latin typeface="Arial"/>
              <a:cs typeface="Arial"/>
            </a:endParaRPr>
          </a:p>
          <a:p>
            <a:pPr marL="0" marR="0" lvl="0" indent="0" algn="r" defTabSz="914377" rtl="0" eaLnBrk="1" fontAlgn="base" latinLnBrk="0" hangingPunct="1">
              <a:lnSpc>
                <a:spcPct val="100000"/>
              </a:lnSpc>
              <a:spcBef>
                <a:spcPct val="0"/>
              </a:spcBef>
              <a:spcAft>
                <a:spcPct val="0"/>
              </a:spcAft>
              <a:buClrTx/>
              <a:buSzTx/>
              <a:buFontTx/>
              <a:buNone/>
              <a:tabLst/>
              <a:defRPr/>
            </a:pPr>
            <a:endParaRPr lang="da-DK" sz="1000" b="0">
              <a:solidFill>
                <a:srgbClr val="878787"/>
              </a:solidFill>
              <a:latin typeface="Arial"/>
              <a:cs typeface="Arial"/>
            </a:endParaRPr>
          </a:p>
          <a:p>
            <a:pPr algn="r"/>
            <a:endParaRPr lang="da-DK" sz="1000" b="0">
              <a:solidFill>
                <a:srgbClr val="878787"/>
              </a:solidFill>
              <a:latin typeface="Arial"/>
              <a:cs typeface="Arial"/>
            </a:endParaRPr>
          </a:p>
        </p:txBody>
      </p:sp>
      <p:pic>
        <p:nvPicPr>
          <p:cNvPr id="22" name="Pictur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725" y="1802829"/>
            <a:ext cx="251894" cy="217798"/>
          </a:xfrm>
          <a:prstGeom prst="rect">
            <a:avLst/>
          </a:prstGeom>
          <a:ln>
            <a:solidFill>
              <a:schemeClr val="bg1">
                <a:lumMod val="50000"/>
              </a:schemeClr>
            </a:solidFill>
          </a:ln>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76608" y="2941418"/>
            <a:ext cx="1871815" cy="1384814"/>
          </a:xfrm>
          <a:prstGeom prst="rect">
            <a:avLst/>
          </a:prstGeom>
        </p:spPr>
      </p:pic>
      <p:sp>
        <p:nvSpPr>
          <p:cNvPr id="24" name="Tekstfelt 9"/>
          <p:cNvSpPr txBox="1"/>
          <p:nvPr/>
        </p:nvSpPr>
        <p:spPr bwMode="auto">
          <a:xfrm>
            <a:off x="-1970998" y="2681338"/>
            <a:ext cx="1634282" cy="153889"/>
          </a:xfrm>
          <a:prstGeom prst="rect">
            <a:avLst/>
          </a:prstGeom>
          <a:noFill/>
          <a:ln w="9525">
            <a:noFill/>
            <a:miter lim="800000"/>
            <a:headEnd/>
            <a:tailEnd/>
          </a:ln>
        </p:spPr>
        <p:txBody>
          <a:bodyPr wrap="square" lIns="0" tIns="0" rIns="0" bIns="0" rtlCol="0">
            <a:prstTxWarp prst="textNoShape">
              <a:avLst/>
            </a:prstTxWarp>
            <a:spAutoFit/>
          </a:bodyPr>
          <a:lstStyle/>
          <a:p>
            <a:pPr algn="r"/>
            <a:r>
              <a:rPr lang="da-DK" sz="1000" b="0">
                <a:solidFill>
                  <a:srgbClr val="878787"/>
                </a:solidFill>
                <a:latin typeface="Arial"/>
                <a:cs typeface="Arial"/>
              </a:rPr>
              <a:t>Farver</a:t>
            </a:r>
            <a:r>
              <a:rPr lang="da-DK" sz="1000" b="0" baseline="0">
                <a:solidFill>
                  <a:srgbClr val="878787"/>
                </a:solidFill>
                <a:latin typeface="Arial"/>
                <a:cs typeface="Arial"/>
              </a:rPr>
              <a:t> til overskrift</a:t>
            </a:r>
            <a:endParaRPr lang="da-DK" sz="1000" b="0">
              <a:solidFill>
                <a:srgbClr val="878787"/>
              </a:solidFill>
              <a:latin typeface="Arial"/>
              <a:cs typeface="Arial"/>
            </a:endParaRPr>
          </a:p>
        </p:txBody>
      </p:sp>
    </p:spTree>
    <p:extLst>
      <p:ext uri="{BB962C8B-B14F-4D97-AF65-F5344CB8AC3E}">
        <p14:creationId xmlns:p14="http://schemas.microsoft.com/office/powerpoint/2010/main" val="3349964383"/>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ron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20B0F12-8AF0-4BEF-8B3D-0DC7F8FD446B}"/>
              </a:ext>
            </a:extLst>
          </p:cNvPr>
          <p:cNvPicPr>
            <a:picLocks noChangeAspect="1"/>
          </p:cNvPicPr>
          <p:nvPr/>
        </p:nvPicPr>
        <p:blipFill>
          <a:blip r:embed="rId2"/>
          <a:stretch>
            <a:fillRect/>
          </a:stretch>
        </p:blipFill>
        <p:spPr>
          <a:xfrm>
            <a:off x="4706489" y="2039105"/>
            <a:ext cx="2779024" cy="2779791"/>
          </a:xfrm>
          <a:prstGeom prst="rect">
            <a:avLst/>
          </a:prstGeom>
          <a:ln w="12700">
            <a:miter lim="400000"/>
          </a:ln>
        </p:spPr>
      </p:pic>
      <p:sp>
        <p:nvSpPr>
          <p:cNvPr id="12" name="Date Placeholder 11">
            <a:extLst>
              <a:ext uri="{FF2B5EF4-FFF2-40B4-BE49-F238E27FC236}">
                <a16:creationId xmlns:a16="http://schemas.microsoft.com/office/drawing/2014/main" id="{ED47690E-81AD-4139-9719-B96086721B73}"/>
              </a:ext>
            </a:extLst>
          </p:cNvPr>
          <p:cNvSpPr>
            <a:spLocks noGrp="1"/>
          </p:cNvSpPr>
          <p:nvPr>
            <p:ph type="dt" sz="half" idx="10"/>
          </p:nvPr>
        </p:nvSpPr>
        <p:spPr/>
        <p:txBody>
          <a:bodyPr/>
          <a:lstStyle/>
          <a:p>
            <a:fld id="{02DE17F4-D0D5-4E2C-8597-85C7BFE7AC0B}" type="datetime1">
              <a:rPr lang="pl-PL" smtClean="0"/>
              <a:t>3.04.2024</a:t>
            </a:fld>
            <a:endParaRPr lang="pl-PL"/>
          </a:p>
        </p:txBody>
      </p:sp>
      <p:sp>
        <p:nvSpPr>
          <p:cNvPr id="13" name="Footer Placeholder 12">
            <a:extLst>
              <a:ext uri="{FF2B5EF4-FFF2-40B4-BE49-F238E27FC236}">
                <a16:creationId xmlns:a16="http://schemas.microsoft.com/office/drawing/2014/main" id="{A641BBF6-60D6-448E-B77F-BE9FC8BC18D0}"/>
              </a:ext>
            </a:extLst>
          </p:cNvPr>
          <p:cNvSpPr>
            <a:spLocks noGrp="1"/>
          </p:cNvSpPr>
          <p:nvPr>
            <p:ph type="ftr" sz="quarter" idx="11"/>
          </p:nvPr>
        </p:nvSpPr>
        <p:spPr/>
        <p:txBody>
          <a:bodyPr/>
          <a:lstStyle/>
          <a:p>
            <a:r>
              <a:rPr lang="en-US"/>
              <a:t>Client name</a:t>
            </a:r>
            <a:br>
              <a:rPr lang="pl-PL"/>
            </a:br>
            <a:r>
              <a:rPr lang="en-US"/>
              <a:t>Presentation title</a:t>
            </a:r>
          </a:p>
          <a:p>
            <a:endParaRPr lang="pl-PL"/>
          </a:p>
        </p:txBody>
      </p:sp>
      <p:sp>
        <p:nvSpPr>
          <p:cNvPr id="14" name="Slide Number Placeholder 13">
            <a:extLst>
              <a:ext uri="{FF2B5EF4-FFF2-40B4-BE49-F238E27FC236}">
                <a16:creationId xmlns:a16="http://schemas.microsoft.com/office/drawing/2014/main" id="{27B2F650-C7DA-423F-A6A4-89CC3DECAE06}"/>
              </a:ext>
            </a:extLst>
          </p:cNvPr>
          <p:cNvSpPr>
            <a:spLocks noGrp="1"/>
          </p:cNvSpPr>
          <p:nvPr>
            <p:ph type="sldNum" sz="quarter" idx="12"/>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059661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723FDD-D15E-4FCE-82F9-B8464E216912}"/>
              </a:ext>
            </a:extLst>
          </p:cNvPr>
          <p:cNvSpPr>
            <a:spLocks noGrp="1"/>
          </p:cNvSpPr>
          <p:nvPr>
            <p:ph sz="quarter" idx="10"/>
          </p:nvPr>
        </p:nvSpPr>
        <p:spPr>
          <a:xfrm>
            <a:off x="2354840" y="1450876"/>
            <a:ext cx="7481888" cy="3937000"/>
          </a:xfrm>
          <a:prstGeom prst="rect">
            <a:avLst/>
          </a:prstGeom>
        </p:spPr>
        <p:txBody>
          <a:bodyPr anchor="ctr"/>
          <a:lstStyle>
            <a:lvl1pPr marL="0" indent="0" algn="ctr">
              <a:lnSpc>
                <a:spcPct val="140000"/>
              </a:lnSpc>
              <a:spcBef>
                <a:spcPts val="0"/>
              </a:spcBef>
              <a:buNone/>
              <a:defRPr sz="4500">
                <a:latin typeface="+mj-lt"/>
              </a:defRPr>
            </a:lvl1pPr>
            <a:lvl2pPr marL="228600" indent="0">
              <a:buNone/>
              <a:defRPr sz="4500">
                <a:latin typeface="+mj-lt"/>
              </a:defRPr>
            </a:lvl2pPr>
            <a:lvl3pPr marL="457200" indent="0">
              <a:buNone/>
              <a:defRPr sz="4500">
                <a:latin typeface="+mj-lt"/>
              </a:defRPr>
            </a:lvl3pPr>
            <a:lvl4pPr marL="685800" indent="0">
              <a:buNone/>
              <a:defRPr sz="4500">
                <a:latin typeface="+mj-lt"/>
              </a:defRPr>
            </a:lvl4pPr>
            <a:lvl5pPr marL="914400" indent="0">
              <a:buNone/>
              <a:defRPr sz="4500">
                <a:latin typeface="+mj-lt"/>
              </a:defRPr>
            </a:lvl5pPr>
          </a:lstStyle>
          <a:p>
            <a:pPr lvl="0"/>
            <a:r>
              <a:rPr lang="en-GB"/>
              <a:t>Click to edit Master text styles</a:t>
            </a:r>
          </a:p>
        </p:txBody>
      </p:sp>
      <p:sp>
        <p:nvSpPr>
          <p:cNvPr id="8" name="Date Placeholder 7">
            <a:extLst>
              <a:ext uri="{FF2B5EF4-FFF2-40B4-BE49-F238E27FC236}">
                <a16:creationId xmlns:a16="http://schemas.microsoft.com/office/drawing/2014/main" id="{E02A439C-49C1-4FCA-8527-7EF37264170D}"/>
              </a:ext>
            </a:extLst>
          </p:cNvPr>
          <p:cNvSpPr>
            <a:spLocks noGrp="1"/>
          </p:cNvSpPr>
          <p:nvPr>
            <p:ph type="dt" sz="half" idx="11"/>
          </p:nvPr>
        </p:nvSpPr>
        <p:spPr/>
        <p:txBody>
          <a:bodyPr/>
          <a:lstStyle/>
          <a:p>
            <a:fld id="{F6F0DBF2-4E3F-4307-827E-F931818B4557}" type="datetime1">
              <a:rPr lang="pl-PL" smtClean="0"/>
              <a:t>3.04.2024</a:t>
            </a:fld>
            <a:endParaRPr lang="pl-PL"/>
          </a:p>
        </p:txBody>
      </p:sp>
      <p:sp>
        <p:nvSpPr>
          <p:cNvPr id="9" name="Footer Placeholder 8">
            <a:extLst>
              <a:ext uri="{FF2B5EF4-FFF2-40B4-BE49-F238E27FC236}">
                <a16:creationId xmlns:a16="http://schemas.microsoft.com/office/drawing/2014/main" id="{FE7961E7-1158-4658-9735-9329AC8C8C7B}"/>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3AFB59C6-F246-4D2F-B7D3-B587BA9C44F6}"/>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4056150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dex">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7FAD8925-C180-47EE-8EF7-4BCCCDEAEAF1}"/>
              </a:ext>
            </a:extLst>
          </p:cNvPr>
          <p:cNvSpPr>
            <a:spLocks noGrp="1"/>
          </p:cNvSpPr>
          <p:nvPr>
            <p:ph type="body" sz="quarter" idx="10"/>
          </p:nvPr>
        </p:nvSpPr>
        <p:spPr>
          <a:xfrm>
            <a:off x="1223963" y="1176338"/>
            <a:ext cx="7896225" cy="4353376"/>
          </a:xfrm>
          <a:prstGeom prst="rect">
            <a:avLst/>
          </a:prstGeom>
        </p:spPr>
        <p:txBody>
          <a:bodyPr lIns="90000" anchor="b" anchorCtr="0"/>
          <a:lstStyle>
            <a:lvl1pPr marL="1343819" indent="-626269">
              <a:lnSpc>
                <a:spcPct val="120000"/>
              </a:lnSpc>
              <a:buFont typeface="+mj-lt"/>
              <a:buAutoNum type="arabicPeriod"/>
              <a:tabLst>
                <a:tab pos="1299600" algn="l"/>
              </a:tabLst>
              <a:defRPr sz="2250" baseline="0">
                <a:solidFill>
                  <a:schemeClr val="tx1"/>
                </a:solidFill>
              </a:defRPr>
            </a:lvl1pPr>
            <a:lvl2pPr marL="228600" indent="0">
              <a:buFont typeface="+mj-lt"/>
              <a:buNone/>
              <a:defRPr sz="2250" baseline="0"/>
            </a:lvl2pPr>
            <a:lvl3pPr marL="457200" indent="0">
              <a:buFont typeface="+mj-lt"/>
              <a:buNone/>
              <a:defRPr sz="2250" baseline="0"/>
            </a:lvl3pPr>
            <a:lvl4pPr marL="685800" indent="0">
              <a:buFont typeface="+mj-lt"/>
              <a:buNone/>
              <a:defRPr sz="2250" baseline="0"/>
            </a:lvl4pPr>
            <a:lvl5pPr marL="914400" indent="0">
              <a:buFont typeface="+mj-lt"/>
              <a:buNone/>
              <a:defRPr sz="2250" baseline="0"/>
            </a:lvl5pPr>
          </a:lstStyle>
          <a:p>
            <a:pPr lvl="0"/>
            <a:r>
              <a:rPr lang="en-GB"/>
              <a:t>Click to edit Master text styles</a:t>
            </a:r>
          </a:p>
        </p:txBody>
      </p:sp>
      <p:sp>
        <p:nvSpPr>
          <p:cNvPr id="7" name="Date Placeholder 6">
            <a:extLst>
              <a:ext uri="{FF2B5EF4-FFF2-40B4-BE49-F238E27FC236}">
                <a16:creationId xmlns:a16="http://schemas.microsoft.com/office/drawing/2014/main" id="{3D018F2F-C57F-48BE-A183-7A04A34F5699}"/>
              </a:ext>
            </a:extLst>
          </p:cNvPr>
          <p:cNvSpPr>
            <a:spLocks noGrp="1"/>
          </p:cNvSpPr>
          <p:nvPr>
            <p:ph type="dt" sz="half" idx="11"/>
          </p:nvPr>
        </p:nvSpPr>
        <p:spPr/>
        <p:txBody>
          <a:bodyPr/>
          <a:lstStyle/>
          <a:p>
            <a:fld id="{7373F14A-FC7E-480B-822C-BA8C5DA615C0}" type="datetime1">
              <a:rPr lang="pl-PL" smtClean="0"/>
              <a:t>3.04.2024</a:t>
            </a:fld>
            <a:endParaRPr lang="pl-PL"/>
          </a:p>
        </p:txBody>
      </p:sp>
      <p:sp>
        <p:nvSpPr>
          <p:cNvPr id="8" name="Footer Placeholder 7">
            <a:extLst>
              <a:ext uri="{FF2B5EF4-FFF2-40B4-BE49-F238E27FC236}">
                <a16:creationId xmlns:a16="http://schemas.microsoft.com/office/drawing/2014/main" id="{7F6F84D0-B94E-452D-9B8D-EC5DBAACAE76}"/>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9" name="Slide Number Placeholder 8">
            <a:extLst>
              <a:ext uri="{FF2B5EF4-FFF2-40B4-BE49-F238E27FC236}">
                <a16:creationId xmlns:a16="http://schemas.microsoft.com/office/drawing/2014/main" id="{B8C62343-48CB-46AC-8C2A-D5FBCADD819C}"/>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47540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89BEFB-2CC8-4B2A-9C92-59D3B933EDD8}"/>
              </a:ext>
            </a:extLst>
          </p:cNvPr>
          <p:cNvSpPr>
            <a:spLocks noGrp="1"/>
          </p:cNvSpPr>
          <p:nvPr>
            <p:ph type="body" sz="quarter" idx="10"/>
          </p:nvPr>
        </p:nvSpPr>
        <p:spPr>
          <a:xfrm>
            <a:off x="1223963" y="1804194"/>
            <a:ext cx="7914482" cy="3778459"/>
          </a:xfrm>
          <a:prstGeom prst="rect">
            <a:avLst/>
          </a:prstGeom>
        </p:spPr>
        <p:txBody>
          <a:bodyPr lIns="0" tIns="0" rIns="0" bIns="0"/>
          <a:lstStyle>
            <a:lvl1pPr marL="0" indent="0">
              <a:lnSpc>
                <a:spcPct val="120000"/>
              </a:lnSpc>
              <a:spcBef>
                <a:spcPts val="0"/>
              </a:spcBef>
              <a:buNone/>
              <a:defRPr sz="4500">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7" name="Date Placeholder 6">
            <a:extLst>
              <a:ext uri="{FF2B5EF4-FFF2-40B4-BE49-F238E27FC236}">
                <a16:creationId xmlns:a16="http://schemas.microsoft.com/office/drawing/2014/main" id="{029F00A3-D848-4D40-8575-154FA43890EF}"/>
              </a:ext>
            </a:extLst>
          </p:cNvPr>
          <p:cNvSpPr>
            <a:spLocks noGrp="1"/>
          </p:cNvSpPr>
          <p:nvPr>
            <p:ph type="dt" sz="half" idx="11"/>
          </p:nvPr>
        </p:nvSpPr>
        <p:spPr/>
        <p:txBody>
          <a:bodyPr/>
          <a:lstStyle/>
          <a:p>
            <a:fld id="{42A9F3EC-C24C-4081-BA47-5E7F86AA3CE6}" type="datetime1">
              <a:rPr lang="pl-PL" smtClean="0"/>
              <a:t>3.04.2024</a:t>
            </a:fld>
            <a:endParaRPr lang="pl-PL"/>
          </a:p>
        </p:txBody>
      </p:sp>
      <p:sp>
        <p:nvSpPr>
          <p:cNvPr id="8" name="Footer Placeholder 7">
            <a:extLst>
              <a:ext uri="{FF2B5EF4-FFF2-40B4-BE49-F238E27FC236}">
                <a16:creationId xmlns:a16="http://schemas.microsoft.com/office/drawing/2014/main" id="{DFC862C8-1901-4F8B-8F09-E18163AA455B}"/>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9" name="Slide Number Placeholder 8">
            <a:extLst>
              <a:ext uri="{FF2B5EF4-FFF2-40B4-BE49-F238E27FC236}">
                <a16:creationId xmlns:a16="http://schemas.microsoft.com/office/drawing/2014/main" id="{9D86EA1A-9D13-466E-95B5-660705C56660}"/>
              </a:ext>
            </a:extLst>
          </p:cNvPr>
          <p:cNvSpPr>
            <a:spLocks noGrp="1"/>
          </p:cNvSpPr>
          <p:nvPr>
            <p:ph type="sldNum" sz="quarter" idx="13"/>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220959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1870D544-1038-44AD-97C4-4795648191F8}"/>
              </a:ext>
            </a:extLst>
          </p:cNvPr>
          <p:cNvSpPr>
            <a:spLocks noGrp="1"/>
          </p:cNvSpPr>
          <p:nvPr>
            <p:ph type="dt" sz="half" idx="10"/>
          </p:nvPr>
        </p:nvSpPr>
        <p:spPr/>
        <p:txBody>
          <a:bodyPr/>
          <a:lstStyle/>
          <a:p>
            <a:fld id="{907FD946-187B-41A2-9D40-F6F11A81833B}" type="datetime1">
              <a:rPr lang="pl-PL" smtClean="0"/>
              <a:t>3.04.2024</a:t>
            </a:fld>
            <a:endParaRPr lang="pl-PL"/>
          </a:p>
        </p:txBody>
      </p:sp>
      <p:sp>
        <p:nvSpPr>
          <p:cNvPr id="7" name="Footer Placeholder 6">
            <a:extLst>
              <a:ext uri="{FF2B5EF4-FFF2-40B4-BE49-F238E27FC236}">
                <a16:creationId xmlns:a16="http://schemas.microsoft.com/office/drawing/2014/main" id="{8B226E4D-F680-46F6-9855-6D8334C7C508}"/>
              </a:ext>
            </a:extLst>
          </p:cNvPr>
          <p:cNvSpPr>
            <a:spLocks noGrp="1"/>
          </p:cNvSpPr>
          <p:nvPr>
            <p:ph type="ftr" sz="quarter" idx="11"/>
          </p:nvPr>
        </p:nvSpPr>
        <p:spPr/>
        <p:txBody>
          <a:bodyPr/>
          <a:lstStyle/>
          <a:p>
            <a:r>
              <a:rPr lang="en-US"/>
              <a:t>Client name</a:t>
            </a:r>
            <a:br>
              <a:rPr lang="pl-PL"/>
            </a:br>
            <a:r>
              <a:rPr lang="en-US"/>
              <a:t>Presentation title</a:t>
            </a:r>
          </a:p>
          <a:p>
            <a:endParaRPr lang="pl-PL"/>
          </a:p>
        </p:txBody>
      </p:sp>
      <p:sp>
        <p:nvSpPr>
          <p:cNvPr id="8" name="Slide Number Placeholder 7">
            <a:extLst>
              <a:ext uri="{FF2B5EF4-FFF2-40B4-BE49-F238E27FC236}">
                <a16:creationId xmlns:a16="http://schemas.microsoft.com/office/drawing/2014/main" id="{B92DBC8F-C745-4031-A837-7D9DD8161CCB}"/>
              </a:ext>
            </a:extLst>
          </p:cNvPr>
          <p:cNvSpPr>
            <a:spLocks noGrp="1"/>
          </p:cNvSpPr>
          <p:nvPr>
            <p:ph type="sldNum" sz="quarter" idx="12"/>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4117752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Title + 1 Colum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17351EE-AB9A-4374-BE39-A7C61C53B7DD}"/>
              </a:ext>
            </a:extLst>
          </p:cNvPr>
          <p:cNvSpPr>
            <a:spLocks noGrp="1"/>
          </p:cNvSpPr>
          <p:nvPr>
            <p:ph type="body" sz="quarter" idx="25"/>
          </p:nvPr>
        </p:nvSpPr>
        <p:spPr>
          <a:xfrm>
            <a:off x="1216819" y="3168650"/>
            <a:ext cx="7927181" cy="2438066"/>
          </a:xfrm>
          <a:prstGeom prst="rect">
            <a:avLst/>
          </a:prstGeom>
        </p:spPr>
        <p:txBody>
          <a:bodyPr/>
          <a:lstStyle>
            <a:lvl1pPr marL="171450" indent="-171450">
              <a:lnSpc>
                <a:spcPct val="120000"/>
              </a:lnSpc>
              <a:buFont typeface="Arial" panose="020B0604020202020204" pitchFamily="34" charset="0"/>
              <a:buChar char="•"/>
              <a:defRPr sz="1250"/>
            </a:lvl1pPr>
            <a:lvl2pPr marL="357188" indent="-177007" defTabSz="358775">
              <a:lnSpc>
                <a:spcPct val="120000"/>
              </a:lnSpc>
              <a:buFont typeface="Roboto" panose="02000000000000000000" pitchFamily="2" charset="0"/>
              <a:buChar char="–"/>
              <a:defRPr sz="1250">
                <a:latin typeface="Haas Grot Disp R 55 Roman"/>
              </a:defRPr>
            </a:lvl2pPr>
            <a:lvl3pPr marL="537369" indent="-180182">
              <a:lnSpc>
                <a:spcPct val="120000"/>
              </a:lnSpc>
              <a:buFont typeface="Roboto" panose="02000000000000000000" pitchFamily="2" charset="0"/>
              <a:buChar char="–"/>
              <a:defRPr sz="1250">
                <a:latin typeface="Haas Grot Disp R 55 Roman"/>
              </a:defRPr>
            </a:lvl3pPr>
            <a:lvl4pPr marL="717550" indent="-180182">
              <a:lnSpc>
                <a:spcPct val="120000"/>
              </a:lnSpc>
              <a:buFont typeface="Roboto" panose="02000000000000000000" pitchFamily="2" charset="0"/>
              <a:buChar char="–"/>
              <a:defRPr sz="1250">
                <a:latin typeface="Haas Grot Disp R 55 Roman"/>
              </a:defRPr>
            </a:lvl4pPr>
            <a:lvl5pPr marL="898525" indent="-180975">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12" name="Title 11">
            <a:extLst>
              <a:ext uri="{FF2B5EF4-FFF2-40B4-BE49-F238E27FC236}">
                <a16:creationId xmlns:a16="http://schemas.microsoft.com/office/drawing/2014/main" id="{2CCD4D85-23DA-4C85-967E-7313C3AA9AA3}"/>
              </a:ext>
            </a:extLst>
          </p:cNvPr>
          <p:cNvSpPr>
            <a:spLocks noGrp="1"/>
          </p:cNvSpPr>
          <p:nvPr>
            <p:ph type="title"/>
          </p:nvPr>
        </p:nvSpPr>
        <p:spPr>
          <a:xfrm>
            <a:off x="122416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
        <p:nvSpPr>
          <p:cNvPr id="13" name="Date Placeholder 12">
            <a:extLst>
              <a:ext uri="{FF2B5EF4-FFF2-40B4-BE49-F238E27FC236}">
                <a16:creationId xmlns:a16="http://schemas.microsoft.com/office/drawing/2014/main" id="{C63678C9-A65C-419A-B073-5EBB5E8547C6}"/>
              </a:ext>
            </a:extLst>
          </p:cNvPr>
          <p:cNvSpPr>
            <a:spLocks noGrp="1"/>
          </p:cNvSpPr>
          <p:nvPr>
            <p:ph type="dt" sz="half" idx="26"/>
          </p:nvPr>
        </p:nvSpPr>
        <p:spPr/>
        <p:txBody>
          <a:bodyPr/>
          <a:lstStyle/>
          <a:p>
            <a:fld id="{5D7D2D02-FF3B-48E0-9309-04F108A5B15B}" type="datetime1">
              <a:rPr lang="pl-PL" smtClean="0"/>
              <a:t>3.04.2024</a:t>
            </a:fld>
            <a:endParaRPr lang="pl-PL"/>
          </a:p>
        </p:txBody>
      </p:sp>
      <p:sp>
        <p:nvSpPr>
          <p:cNvPr id="14" name="Footer Placeholder 13">
            <a:extLst>
              <a:ext uri="{FF2B5EF4-FFF2-40B4-BE49-F238E27FC236}">
                <a16:creationId xmlns:a16="http://schemas.microsoft.com/office/drawing/2014/main" id="{9E2AFAAC-D484-42AE-8EF4-290194A0E3F7}"/>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5" name="Slide Number Placeholder 14">
            <a:extLst>
              <a:ext uri="{FF2B5EF4-FFF2-40B4-BE49-F238E27FC236}">
                <a16:creationId xmlns:a16="http://schemas.microsoft.com/office/drawing/2014/main" id="{EC6CD499-618F-45D9-B499-ABC7894D0F62}"/>
              </a:ext>
            </a:extLst>
          </p:cNvPr>
          <p:cNvSpPr>
            <a:spLocks noGrp="1"/>
          </p:cNvSpPr>
          <p:nvPr>
            <p:ph type="sldNum" sz="quarter" idx="28"/>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120209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3344801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entered Title + 1 Colum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17351EE-AB9A-4374-BE39-A7C61C53B7DD}"/>
              </a:ext>
            </a:extLst>
          </p:cNvPr>
          <p:cNvSpPr>
            <a:spLocks noGrp="1"/>
          </p:cNvSpPr>
          <p:nvPr>
            <p:ph type="body" sz="quarter" idx="25"/>
          </p:nvPr>
        </p:nvSpPr>
        <p:spPr>
          <a:xfrm>
            <a:off x="2133000" y="3168650"/>
            <a:ext cx="7927181" cy="2438066"/>
          </a:xfrm>
          <a:prstGeom prst="rect">
            <a:avLst/>
          </a:prstGeom>
        </p:spPr>
        <p:txBody>
          <a:bodyPr/>
          <a:lstStyle>
            <a:lvl1pPr marL="0" indent="0" algn="ctr">
              <a:lnSpc>
                <a:spcPct val="120000"/>
              </a:lnSpc>
              <a:buFont typeface="Arial" panose="020B0604020202020204" pitchFamily="34" charset="0"/>
              <a:buNone/>
              <a:defRPr sz="1250"/>
            </a:lvl1pPr>
            <a:lvl2pPr marL="228600" indent="0" algn="ctr">
              <a:buNone/>
              <a:defRPr sz="1250"/>
            </a:lvl2pPr>
            <a:lvl3pPr marL="628650" indent="-171450" algn="ctr">
              <a:buFont typeface="Arial" panose="020B0604020202020204" pitchFamily="34" charset="0"/>
              <a:buChar char="•"/>
              <a:defRPr sz="1250"/>
            </a:lvl3pPr>
            <a:lvl4pPr marL="857250" indent="-171450" algn="ctr">
              <a:buFont typeface="Arial" panose="020B0604020202020204" pitchFamily="34" charset="0"/>
              <a:buChar char="•"/>
              <a:defRPr sz="1250"/>
            </a:lvl4pPr>
            <a:lvl5pPr marL="1085850" indent="-171450" algn="ctr">
              <a:buFont typeface="Arial" panose="020B0604020202020204" pitchFamily="34" charset="0"/>
              <a:buChar char="•"/>
              <a:defRPr sz="1250"/>
            </a:lvl5pPr>
          </a:lstStyle>
          <a:p>
            <a:pPr lvl="0"/>
            <a:r>
              <a:rPr lang="en-GB"/>
              <a:t>Click to edit Master text styles</a:t>
            </a:r>
          </a:p>
        </p:txBody>
      </p:sp>
      <p:sp>
        <p:nvSpPr>
          <p:cNvPr id="12" name="Title 11">
            <a:extLst>
              <a:ext uri="{FF2B5EF4-FFF2-40B4-BE49-F238E27FC236}">
                <a16:creationId xmlns:a16="http://schemas.microsoft.com/office/drawing/2014/main" id="{2CCD4D85-23DA-4C85-967E-7313C3AA9AA3}"/>
              </a:ext>
            </a:extLst>
          </p:cNvPr>
          <p:cNvSpPr>
            <a:spLocks noGrp="1"/>
          </p:cNvSpPr>
          <p:nvPr>
            <p:ph type="title"/>
          </p:nvPr>
        </p:nvSpPr>
        <p:spPr>
          <a:xfrm>
            <a:off x="2133000" y="928951"/>
            <a:ext cx="7912350" cy="1899000"/>
          </a:xfrm>
        </p:spPr>
        <p:txBody>
          <a:bodyPr anchor="b">
            <a:normAutofit/>
          </a:bodyPr>
          <a:lstStyle>
            <a:lvl1pPr algn="ctr">
              <a:lnSpc>
                <a:spcPct val="120000"/>
              </a:lnSpc>
              <a:defRPr sz="3000" cap="none" baseline="0"/>
            </a:lvl1pPr>
          </a:lstStyle>
          <a:p>
            <a:r>
              <a:rPr lang="en-GB"/>
              <a:t>Click to edit Master title style</a:t>
            </a:r>
            <a:endParaRPr lang="pl-PL"/>
          </a:p>
        </p:txBody>
      </p:sp>
      <p:sp>
        <p:nvSpPr>
          <p:cNvPr id="13" name="Date Placeholder 12">
            <a:extLst>
              <a:ext uri="{FF2B5EF4-FFF2-40B4-BE49-F238E27FC236}">
                <a16:creationId xmlns:a16="http://schemas.microsoft.com/office/drawing/2014/main" id="{C63678C9-A65C-419A-B073-5EBB5E8547C6}"/>
              </a:ext>
            </a:extLst>
          </p:cNvPr>
          <p:cNvSpPr>
            <a:spLocks noGrp="1"/>
          </p:cNvSpPr>
          <p:nvPr>
            <p:ph type="dt" sz="half" idx="26"/>
          </p:nvPr>
        </p:nvSpPr>
        <p:spPr/>
        <p:txBody>
          <a:bodyPr/>
          <a:lstStyle/>
          <a:p>
            <a:fld id="{5D7D2D02-FF3B-48E0-9309-04F108A5B15B}" type="datetime1">
              <a:rPr lang="pl-PL" smtClean="0"/>
              <a:t>3.04.2024</a:t>
            </a:fld>
            <a:endParaRPr lang="pl-PL"/>
          </a:p>
        </p:txBody>
      </p:sp>
      <p:sp>
        <p:nvSpPr>
          <p:cNvPr id="14" name="Footer Placeholder 13">
            <a:extLst>
              <a:ext uri="{FF2B5EF4-FFF2-40B4-BE49-F238E27FC236}">
                <a16:creationId xmlns:a16="http://schemas.microsoft.com/office/drawing/2014/main" id="{9E2AFAAC-D484-42AE-8EF4-290194A0E3F7}"/>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5" name="Slide Number Placeholder 14">
            <a:extLst>
              <a:ext uri="{FF2B5EF4-FFF2-40B4-BE49-F238E27FC236}">
                <a16:creationId xmlns:a16="http://schemas.microsoft.com/office/drawing/2014/main" id="{EC6CD499-618F-45D9-B499-ABC7894D0F62}"/>
              </a:ext>
            </a:extLst>
          </p:cNvPr>
          <p:cNvSpPr>
            <a:spLocks noGrp="1"/>
          </p:cNvSpPr>
          <p:nvPr>
            <p:ph type="sldNum" sz="quarter" idx="28"/>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03881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eft Title + Multi Column">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E800D6E-972C-469F-AFA1-96222DC2DB1A}"/>
              </a:ext>
            </a:extLst>
          </p:cNvPr>
          <p:cNvSpPr>
            <a:spLocks noGrp="1"/>
          </p:cNvSpPr>
          <p:nvPr>
            <p:ph type="title"/>
          </p:nvPr>
        </p:nvSpPr>
        <p:spPr>
          <a:xfrm>
            <a:off x="122416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
        <p:nvSpPr>
          <p:cNvPr id="15" name="Date Placeholder 14">
            <a:extLst>
              <a:ext uri="{FF2B5EF4-FFF2-40B4-BE49-F238E27FC236}">
                <a16:creationId xmlns:a16="http://schemas.microsoft.com/office/drawing/2014/main" id="{7967FDFE-E144-4145-A861-B1E75532C336}"/>
              </a:ext>
            </a:extLst>
          </p:cNvPr>
          <p:cNvSpPr>
            <a:spLocks noGrp="1"/>
          </p:cNvSpPr>
          <p:nvPr>
            <p:ph type="dt" sz="half" idx="26"/>
          </p:nvPr>
        </p:nvSpPr>
        <p:spPr/>
        <p:txBody>
          <a:bodyPr/>
          <a:lstStyle/>
          <a:p>
            <a:fld id="{DA7CBB30-D832-4AFC-867F-117970C9C65F}" type="datetime1">
              <a:rPr lang="pl-PL" smtClean="0"/>
              <a:t>3.04.2024</a:t>
            </a:fld>
            <a:endParaRPr lang="pl-PL"/>
          </a:p>
        </p:txBody>
      </p:sp>
      <p:sp>
        <p:nvSpPr>
          <p:cNvPr id="16" name="Footer Placeholder 15">
            <a:extLst>
              <a:ext uri="{FF2B5EF4-FFF2-40B4-BE49-F238E27FC236}">
                <a16:creationId xmlns:a16="http://schemas.microsoft.com/office/drawing/2014/main" id="{8518EC37-4C4D-4CB3-B48E-6C4BDB871913}"/>
              </a:ext>
            </a:extLst>
          </p:cNvPr>
          <p:cNvSpPr>
            <a:spLocks noGrp="1"/>
          </p:cNvSpPr>
          <p:nvPr>
            <p:ph type="ftr" sz="quarter" idx="27"/>
          </p:nvPr>
        </p:nvSpPr>
        <p:spPr/>
        <p:txBody>
          <a:bodyPr/>
          <a:lstStyle/>
          <a:p>
            <a:r>
              <a:rPr lang="en-US"/>
              <a:t>Client name</a:t>
            </a:r>
            <a:br>
              <a:rPr lang="pl-PL"/>
            </a:br>
            <a:r>
              <a:rPr lang="en-US"/>
              <a:t>Presentation title</a:t>
            </a:r>
          </a:p>
          <a:p>
            <a:endParaRPr lang="pl-PL"/>
          </a:p>
        </p:txBody>
      </p:sp>
      <p:sp>
        <p:nvSpPr>
          <p:cNvPr id="17" name="Slide Number Placeholder 16">
            <a:extLst>
              <a:ext uri="{FF2B5EF4-FFF2-40B4-BE49-F238E27FC236}">
                <a16:creationId xmlns:a16="http://schemas.microsoft.com/office/drawing/2014/main" id="{E3F7BD8B-BA62-4224-A786-B066DAF2BB72}"/>
              </a:ext>
            </a:extLst>
          </p:cNvPr>
          <p:cNvSpPr>
            <a:spLocks noGrp="1"/>
          </p:cNvSpPr>
          <p:nvPr>
            <p:ph type="sldNum" sz="quarter" idx="28"/>
          </p:nvPr>
        </p:nvSpPr>
        <p:spPr/>
        <p:txBody>
          <a:bodyPr/>
          <a:lstStyle/>
          <a:p>
            <a:fld id="{A5081EEF-004A-4625-9A68-49D50C34D2A4}" type="slidenum">
              <a:rPr lang="pl-PL" smtClean="0"/>
              <a:pPr/>
              <a:t>‹#›</a:t>
            </a:fld>
            <a:endParaRPr lang="pl-PL"/>
          </a:p>
        </p:txBody>
      </p:sp>
      <p:sp>
        <p:nvSpPr>
          <p:cNvPr id="7" name="Text Placeholder 10">
            <a:extLst>
              <a:ext uri="{FF2B5EF4-FFF2-40B4-BE49-F238E27FC236}">
                <a16:creationId xmlns:a16="http://schemas.microsoft.com/office/drawing/2014/main" id="{8347BBEE-5096-4213-8C65-FEF3DB09A887}"/>
              </a:ext>
            </a:extLst>
          </p:cNvPr>
          <p:cNvSpPr>
            <a:spLocks noGrp="1"/>
          </p:cNvSpPr>
          <p:nvPr>
            <p:ph type="body" sz="quarter" idx="25"/>
          </p:nvPr>
        </p:nvSpPr>
        <p:spPr>
          <a:xfrm>
            <a:off x="1216819" y="3168650"/>
            <a:ext cx="7927181" cy="2438066"/>
          </a:xfrm>
          <a:prstGeom prst="rect">
            <a:avLst/>
          </a:prstGeom>
        </p:spPr>
        <p:txBody>
          <a:bodyPr numCol="2" spcCol="889200"/>
          <a:lstStyle>
            <a:lvl1pPr marL="171450" indent="-171450">
              <a:lnSpc>
                <a:spcPct val="120000"/>
              </a:lnSpc>
              <a:buFont typeface="Arial" panose="020B0604020202020204" pitchFamily="34" charset="0"/>
              <a:buChar char="•"/>
              <a:defRPr sz="900"/>
            </a:lvl1pPr>
            <a:lvl2pPr marL="357188" indent="-177007" defTabSz="358775">
              <a:lnSpc>
                <a:spcPct val="120000"/>
              </a:lnSpc>
              <a:buFont typeface="Roboto" panose="02000000000000000000" pitchFamily="2" charset="0"/>
              <a:buChar char="–"/>
              <a:defRPr sz="900">
                <a:latin typeface="Haas Grot Disp R 55 Roman"/>
              </a:defRPr>
            </a:lvl2pPr>
            <a:lvl3pPr marL="537369" indent="-180182">
              <a:lnSpc>
                <a:spcPct val="120000"/>
              </a:lnSpc>
              <a:buFont typeface="Roboto" panose="02000000000000000000" pitchFamily="2" charset="0"/>
              <a:buChar char="–"/>
              <a:defRPr sz="900">
                <a:latin typeface="Haas Grot Disp R 55 Roman"/>
              </a:defRPr>
            </a:lvl3pPr>
            <a:lvl4pPr marL="717550" indent="-180182">
              <a:lnSpc>
                <a:spcPct val="120000"/>
              </a:lnSpc>
              <a:buFont typeface="Roboto" panose="02000000000000000000" pitchFamily="2" charset="0"/>
              <a:buChar char="–"/>
              <a:defRPr sz="900">
                <a:latin typeface="Haas Grot Disp R 55 Roman"/>
              </a:defRPr>
            </a:lvl4pPr>
            <a:lvl5pPr marL="898525" indent="-180975">
              <a:lnSpc>
                <a:spcPct val="120000"/>
              </a:lnSpc>
              <a:spcBef>
                <a:spcPts val="0"/>
              </a:spcBef>
              <a:buFont typeface="Roboto" panose="02000000000000000000" pitchFamily="2" charset="0"/>
              <a:buChar char="–"/>
              <a:defRPr sz="7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43326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ft Bullets">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702F773-F5D1-4315-A42B-3DF5F4844454}"/>
              </a:ext>
            </a:extLst>
          </p:cNvPr>
          <p:cNvSpPr>
            <a:spLocks noGrp="1"/>
          </p:cNvSpPr>
          <p:nvPr>
            <p:ph type="dt" sz="half" idx="14"/>
          </p:nvPr>
        </p:nvSpPr>
        <p:spPr/>
        <p:txBody>
          <a:bodyPr/>
          <a:lstStyle/>
          <a:p>
            <a:fld id="{EBE8B8AC-E676-48F8-AA3A-5144F7A8CFD4}" type="datetime1">
              <a:rPr lang="pl-PL" smtClean="0"/>
              <a:t>3.04.2024</a:t>
            </a:fld>
            <a:endParaRPr lang="pl-PL"/>
          </a:p>
        </p:txBody>
      </p:sp>
      <p:sp>
        <p:nvSpPr>
          <p:cNvPr id="10" name="Footer Placeholder 9">
            <a:extLst>
              <a:ext uri="{FF2B5EF4-FFF2-40B4-BE49-F238E27FC236}">
                <a16:creationId xmlns:a16="http://schemas.microsoft.com/office/drawing/2014/main" id="{3A72DFDE-F726-464A-AAF5-134E285F9E63}"/>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1" name="Slide Number Placeholder 10">
            <a:extLst>
              <a:ext uri="{FF2B5EF4-FFF2-40B4-BE49-F238E27FC236}">
                <a16:creationId xmlns:a16="http://schemas.microsoft.com/office/drawing/2014/main" id="{0847BE89-5E27-4DA3-B532-3B2CC894EC7C}"/>
              </a:ext>
            </a:extLst>
          </p:cNvPr>
          <p:cNvSpPr>
            <a:spLocks noGrp="1"/>
          </p:cNvSpPr>
          <p:nvPr>
            <p:ph type="sldNum" sz="quarter" idx="16"/>
          </p:nvPr>
        </p:nvSpPr>
        <p:spPr/>
        <p:txBody>
          <a:bodyPr/>
          <a:lstStyle/>
          <a:p>
            <a:fld id="{A5081EEF-004A-4625-9A68-49D50C34D2A4}" type="slidenum">
              <a:rPr lang="pl-PL" smtClean="0"/>
              <a:pPr/>
              <a:t>‹#›</a:t>
            </a:fld>
            <a:endParaRPr lang="pl-PL"/>
          </a:p>
        </p:txBody>
      </p:sp>
      <p:sp>
        <p:nvSpPr>
          <p:cNvPr id="6" name="Text Placeholder 7">
            <a:extLst>
              <a:ext uri="{FF2B5EF4-FFF2-40B4-BE49-F238E27FC236}">
                <a16:creationId xmlns:a16="http://schemas.microsoft.com/office/drawing/2014/main" id="{1D091FEC-CE6C-49F4-9B05-C5C89775E937}"/>
              </a:ext>
            </a:extLst>
          </p:cNvPr>
          <p:cNvSpPr>
            <a:spLocks noGrp="1"/>
          </p:cNvSpPr>
          <p:nvPr>
            <p:ph type="body" sz="quarter" idx="13"/>
          </p:nvPr>
        </p:nvSpPr>
        <p:spPr>
          <a:xfrm>
            <a:off x="1222200" y="3051208"/>
            <a:ext cx="7927200" cy="2607992"/>
          </a:xfrm>
          <a:prstGeom prst="rect">
            <a:avLst/>
          </a:prstGeom>
        </p:spPr>
        <p:txBody>
          <a:bodyPr anchor="ctr"/>
          <a:lstStyle>
            <a:lvl1pPr marL="404813" indent="-404813">
              <a:lnSpc>
                <a:spcPct val="120000"/>
              </a:lnSpc>
              <a:spcBef>
                <a:spcPts val="1750"/>
              </a:spcBef>
              <a:buFont typeface="Arial" panose="020B0604020202020204" pitchFamily="34" charset="0"/>
              <a:buChar char="•"/>
              <a:tabLst/>
              <a:defRPr sz="1250"/>
            </a:lvl1pPr>
            <a:lvl2pPr marL="581819" indent="-171450" defTabSz="315119">
              <a:lnSpc>
                <a:spcPct val="120000"/>
              </a:lnSpc>
              <a:buFont typeface="Roboto" panose="02000000000000000000" pitchFamily="2" charset="0"/>
              <a:buChar char="–"/>
              <a:tabLst/>
              <a:defRPr sz="1250">
                <a:latin typeface="Haas Grot Disp R 55 Roman"/>
              </a:defRPr>
            </a:lvl2pPr>
            <a:lvl3pPr marL="850107" indent="-220663">
              <a:lnSpc>
                <a:spcPct val="120000"/>
              </a:lnSpc>
              <a:buFont typeface="Roboto" panose="02000000000000000000" pitchFamily="2" charset="0"/>
              <a:buChar char="–"/>
              <a:defRPr sz="1250">
                <a:latin typeface="Haas Grot Disp R 55 Roman"/>
              </a:defRPr>
            </a:lvl3pPr>
            <a:lvl4pPr marL="1031082" indent="-180975">
              <a:lnSpc>
                <a:spcPct val="120000"/>
              </a:lnSpc>
              <a:buFont typeface="Roboto" panose="02000000000000000000" pitchFamily="2" charset="0"/>
              <a:buChar char="–"/>
              <a:defRPr sz="1250">
                <a:latin typeface="Haas Grot Disp R 55 Roman"/>
              </a:defRPr>
            </a:lvl4pPr>
            <a:lvl5pPr marL="1299369" indent="-202407">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Title 11">
            <a:extLst>
              <a:ext uri="{FF2B5EF4-FFF2-40B4-BE49-F238E27FC236}">
                <a16:creationId xmlns:a16="http://schemas.microsoft.com/office/drawing/2014/main" id="{0763CF80-32D2-41FC-918E-FADD4917DFEC}"/>
              </a:ext>
            </a:extLst>
          </p:cNvPr>
          <p:cNvSpPr>
            <a:spLocks noGrp="1"/>
          </p:cNvSpPr>
          <p:nvPr>
            <p:ph type="title"/>
          </p:nvPr>
        </p:nvSpPr>
        <p:spPr>
          <a:xfrm>
            <a:off x="1222200" y="871200"/>
            <a:ext cx="7912350" cy="1899000"/>
          </a:xfrm>
        </p:spPr>
        <p:txBody>
          <a:bodyPr anchor="b">
            <a:normAutofit/>
          </a:bodyPr>
          <a:lstStyle>
            <a:lvl1pPr>
              <a:lnSpc>
                <a:spcPct val="120000"/>
              </a:lnSpc>
              <a:defRPr sz="3000" cap="none" baseline="0"/>
            </a:lvl1pPr>
          </a:lstStyle>
          <a:p>
            <a:r>
              <a:rPr lang="en-GB"/>
              <a:t>Click to edit Master title style</a:t>
            </a:r>
            <a:endParaRPr lang="pl-PL"/>
          </a:p>
        </p:txBody>
      </p:sp>
    </p:spTree>
    <p:extLst>
      <p:ext uri="{BB962C8B-B14F-4D97-AF65-F5344CB8AC3E}">
        <p14:creationId xmlns:p14="http://schemas.microsoft.com/office/powerpoint/2010/main" val="4240695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entered Bullets">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702F773-F5D1-4315-A42B-3DF5F4844454}"/>
              </a:ext>
            </a:extLst>
          </p:cNvPr>
          <p:cNvSpPr>
            <a:spLocks noGrp="1"/>
          </p:cNvSpPr>
          <p:nvPr>
            <p:ph type="dt" sz="half" idx="14"/>
          </p:nvPr>
        </p:nvSpPr>
        <p:spPr/>
        <p:txBody>
          <a:bodyPr/>
          <a:lstStyle/>
          <a:p>
            <a:fld id="{EBE8B8AC-E676-48F8-AA3A-5144F7A8CFD4}" type="datetime1">
              <a:rPr lang="pl-PL" smtClean="0"/>
              <a:t>3.04.2024</a:t>
            </a:fld>
            <a:endParaRPr lang="pl-PL"/>
          </a:p>
        </p:txBody>
      </p:sp>
      <p:sp>
        <p:nvSpPr>
          <p:cNvPr id="10" name="Footer Placeholder 9">
            <a:extLst>
              <a:ext uri="{FF2B5EF4-FFF2-40B4-BE49-F238E27FC236}">
                <a16:creationId xmlns:a16="http://schemas.microsoft.com/office/drawing/2014/main" id="{3A72DFDE-F726-464A-AAF5-134E285F9E63}"/>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1" name="Slide Number Placeholder 10">
            <a:extLst>
              <a:ext uri="{FF2B5EF4-FFF2-40B4-BE49-F238E27FC236}">
                <a16:creationId xmlns:a16="http://schemas.microsoft.com/office/drawing/2014/main" id="{0847BE89-5E27-4DA3-B532-3B2CC894EC7C}"/>
              </a:ext>
            </a:extLst>
          </p:cNvPr>
          <p:cNvSpPr>
            <a:spLocks noGrp="1"/>
          </p:cNvSpPr>
          <p:nvPr>
            <p:ph type="sldNum" sz="quarter" idx="16"/>
          </p:nvPr>
        </p:nvSpPr>
        <p:spPr/>
        <p:txBody>
          <a:bodyPr/>
          <a:lstStyle/>
          <a:p>
            <a:fld id="{A5081EEF-004A-4625-9A68-49D50C34D2A4}" type="slidenum">
              <a:rPr lang="pl-PL" smtClean="0"/>
              <a:pPr/>
              <a:t>‹#›</a:t>
            </a:fld>
            <a:endParaRPr lang="pl-PL"/>
          </a:p>
        </p:txBody>
      </p:sp>
      <p:sp>
        <p:nvSpPr>
          <p:cNvPr id="7" name="Title 11">
            <a:extLst>
              <a:ext uri="{FF2B5EF4-FFF2-40B4-BE49-F238E27FC236}">
                <a16:creationId xmlns:a16="http://schemas.microsoft.com/office/drawing/2014/main" id="{0763CF80-32D2-41FC-918E-FADD4917DFEC}"/>
              </a:ext>
            </a:extLst>
          </p:cNvPr>
          <p:cNvSpPr>
            <a:spLocks noGrp="1"/>
          </p:cNvSpPr>
          <p:nvPr>
            <p:ph type="title"/>
          </p:nvPr>
        </p:nvSpPr>
        <p:spPr>
          <a:xfrm>
            <a:off x="2133000" y="871200"/>
            <a:ext cx="7912350" cy="1899000"/>
          </a:xfrm>
        </p:spPr>
        <p:txBody>
          <a:bodyPr anchor="b">
            <a:normAutofit/>
          </a:bodyPr>
          <a:lstStyle>
            <a:lvl1pPr algn="ctr">
              <a:lnSpc>
                <a:spcPct val="120000"/>
              </a:lnSpc>
              <a:defRPr sz="3000" cap="none" baseline="0"/>
            </a:lvl1pPr>
          </a:lstStyle>
          <a:p>
            <a:r>
              <a:rPr lang="en-GB"/>
              <a:t>Click to edit Master title style</a:t>
            </a:r>
            <a:endParaRPr lang="pl-PL"/>
          </a:p>
        </p:txBody>
      </p:sp>
      <p:sp>
        <p:nvSpPr>
          <p:cNvPr id="8" name="Text Placeholder 7">
            <a:extLst>
              <a:ext uri="{FF2B5EF4-FFF2-40B4-BE49-F238E27FC236}">
                <a16:creationId xmlns:a16="http://schemas.microsoft.com/office/drawing/2014/main" id="{F37EFFC5-C9CC-4FDC-B361-B409ED830FA0}"/>
              </a:ext>
            </a:extLst>
          </p:cNvPr>
          <p:cNvSpPr>
            <a:spLocks noGrp="1"/>
          </p:cNvSpPr>
          <p:nvPr>
            <p:ph type="body" sz="quarter" idx="13"/>
          </p:nvPr>
        </p:nvSpPr>
        <p:spPr>
          <a:xfrm>
            <a:off x="2133000" y="3099335"/>
            <a:ext cx="7927200" cy="2607992"/>
          </a:xfrm>
          <a:prstGeom prst="rect">
            <a:avLst/>
          </a:prstGeom>
        </p:spPr>
        <p:txBody>
          <a:bodyPr anchor="ctr"/>
          <a:lstStyle>
            <a:lvl1pPr marL="404813" indent="-404813">
              <a:lnSpc>
                <a:spcPct val="120000"/>
              </a:lnSpc>
              <a:spcBef>
                <a:spcPts val="1750"/>
              </a:spcBef>
              <a:buFont typeface="Arial" panose="020B0604020202020204" pitchFamily="34" charset="0"/>
              <a:buChar char="•"/>
              <a:tabLst/>
              <a:defRPr sz="1250"/>
            </a:lvl1pPr>
            <a:lvl2pPr marL="581819" indent="-171450" defTabSz="315119">
              <a:lnSpc>
                <a:spcPct val="120000"/>
              </a:lnSpc>
              <a:buFont typeface="Roboto" panose="02000000000000000000" pitchFamily="2" charset="0"/>
              <a:buChar char="–"/>
              <a:tabLst/>
              <a:defRPr sz="1250">
                <a:latin typeface="Haas Grot Disp R 55 Roman"/>
              </a:defRPr>
            </a:lvl2pPr>
            <a:lvl3pPr marL="850107" indent="-220663">
              <a:lnSpc>
                <a:spcPct val="120000"/>
              </a:lnSpc>
              <a:buFont typeface="Roboto" panose="02000000000000000000" pitchFamily="2" charset="0"/>
              <a:buChar char="–"/>
              <a:defRPr sz="1250">
                <a:latin typeface="Haas Grot Disp R 55 Roman"/>
              </a:defRPr>
            </a:lvl3pPr>
            <a:lvl4pPr marL="1031082" indent="-180975">
              <a:lnSpc>
                <a:spcPct val="120000"/>
              </a:lnSpc>
              <a:buFont typeface="Roboto" panose="02000000000000000000" pitchFamily="2" charset="0"/>
              <a:buChar char="–"/>
              <a:defRPr sz="1250">
                <a:latin typeface="Haas Grot Disp R 55 Roman"/>
              </a:defRPr>
            </a:lvl4pPr>
            <a:lvl5pPr marL="1299369" indent="-202407">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894881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Larg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668F953-230E-4959-90EB-A9234E2801B3}"/>
              </a:ext>
            </a:extLst>
          </p:cNvPr>
          <p:cNvSpPr>
            <a:spLocks noGrp="1"/>
          </p:cNvSpPr>
          <p:nvPr>
            <p:ph type="body" sz="quarter" idx="13"/>
          </p:nvPr>
        </p:nvSpPr>
        <p:spPr>
          <a:xfrm>
            <a:off x="1209600" y="1193400"/>
            <a:ext cx="9774000" cy="4467600"/>
          </a:xfrm>
          <a:prstGeom prst="rect">
            <a:avLst/>
          </a:prstGeom>
        </p:spPr>
        <p:txBody>
          <a:bodyPr lIns="0" tIns="0" rIns="0" bIns="0" anchor="ctr"/>
          <a:lstStyle>
            <a:lvl1pPr marL="0" indent="0" algn="ctr">
              <a:lnSpc>
                <a:spcPct val="120000"/>
              </a:lnSpc>
              <a:buNone/>
              <a:defRPr sz="3000"/>
            </a:lvl1pPr>
          </a:lstStyle>
          <a:p>
            <a:pPr lvl="0"/>
            <a:r>
              <a:rPr lang="en-GB"/>
              <a:t>Click to edit Master text styles</a:t>
            </a:r>
          </a:p>
        </p:txBody>
      </p:sp>
      <p:sp>
        <p:nvSpPr>
          <p:cNvPr id="8" name="Date Placeholder 7">
            <a:extLst>
              <a:ext uri="{FF2B5EF4-FFF2-40B4-BE49-F238E27FC236}">
                <a16:creationId xmlns:a16="http://schemas.microsoft.com/office/drawing/2014/main" id="{CCB01AC7-9423-48DA-A49A-C8CFE0AAC18F}"/>
              </a:ext>
            </a:extLst>
          </p:cNvPr>
          <p:cNvSpPr>
            <a:spLocks noGrp="1"/>
          </p:cNvSpPr>
          <p:nvPr>
            <p:ph type="dt" sz="half" idx="14"/>
          </p:nvPr>
        </p:nvSpPr>
        <p:spPr/>
        <p:txBody>
          <a:bodyPr/>
          <a:lstStyle/>
          <a:p>
            <a:fld id="{1B889DEC-8DF2-4E23-8749-BD25642BBF79}" type="datetime1">
              <a:rPr lang="pl-PL" smtClean="0"/>
              <a:t>3.04.2024</a:t>
            </a:fld>
            <a:endParaRPr lang="pl-PL"/>
          </a:p>
        </p:txBody>
      </p:sp>
      <p:sp>
        <p:nvSpPr>
          <p:cNvPr id="9" name="Footer Placeholder 8">
            <a:extLst>
              <a:ext uri="{FF2B5EF4-FFF2-40B4-BE49-F238E27FC236}">
                <a16:creationId xmlns:a16="http://schemas.microsoft.com/office/drawing/2014/main" id="{556E11D1-EEB7-4C50-A7C1-3F9A978353AE}"/>
              </a:ext>
            </a:extLst>
          </p:cNvPr>
          <p:cNvSpPr>
            <a:spLocks noGrp="1"/>
          </p:cNvSpPr>
          <p:nvPr>
            <p:ph type="ftr" sz="quarter" idx="15"/>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B3B1D60F-5902-4574-90EF-C4805277809B}"/>
              </a:ext>
            </a:extLst>
          </p:cNvPr>
          <p:cNvSpPr>
            <a:spLocks noGrp="1"/>
          </p:cNvSpPr>
          <p:nvPr>
            <p:ph type="sldNum" sz="quarter" idx="16"/>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3276156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 Im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B629-BE95-45FA-8F88-37E510D3E9E0}"/>
              </a:ext>
            </a:extLst>
          </p:cNvPr>
          <p:cNvSpPr>
            <a:spLocks noGrp="1"/>
          </p:cNvSpPr>
          <p:nvPr>
            <p:ph type="title"/>
          </p:nvPr>
        </p:nvSpPr>
        <p:spPr>
          <a:xfrm>
            <a:off x="1224000" y="1193400"/>
            <a:ext cx="4264200" cy="2928600"/>
          </a:xfrm>
        </p:spPr>
        <p:txBody>
          <a:bodyPr lIns="0" tIns="0" rIns="0" bIns="0" anchor="b" anchorCtr="0">
            <a:normAutofit/>
          </a:bodyPr>
          <a:lstStyle>
            <a:lvl1pPr>
              <a:defRPr sz="3000"/>
            </a:lvl1pPr>
          </a:lstStyle>
          <a:p>
            <a:r>
              <a:rPr lang="en-GB"/>
              <a:t>Click to edit Master title style</a:t>
            </a:r>
            <a:endParaRPr lang="pl-PL"/>
          </a:p>
        </p:txBody>
      </p:sp>
      <p:sp>
        <p:nvSpPr>
          <p:cNvPr id="7" name="Text Placeholder 6">
            <a:extLst>
              <a:ext uri="{FF2B5EF4-FFF2-40B4-BE49-F238E27FC236}">
                <a16:creationId xmlns:a16="http://schemas.microsoft.com/office/drawing/2014/main" id="{402C7DDB-83C2-4736-BA80-53CB94E145A6}"/>
              </a:ext>
            </a:extLst>
          </p:cNvPr>
          <p:cNvSpPr>
            <a:spLocks noGrp="1"/>
          </p:cNvSpPr>
          <p:nvPr>
            <p:ph type="body" sz="quarter" idx="13"/>
          </p:nvPr>
        </p:nvSpPr>
        <p:spPr>
          <a:xfrm>
            <a:off x="1223962" y="4402800"/>
            <a:ext cx="4264200" cy="1548000"/>
          </a:xfrm>
          <a:prstGeom prst="rect">
            <a:avLst/>
          </a:prstGeom>
        </p:spPr>
        <p:txBody>
          <a:bodyPr lIns="0" tIns="0" rIns="0" bIns="0"/>
          <a:lstStyle>
            <a:lvl1pPr marL="171450" indent="-171450">
              <a:lnSpc>
                <a:spcPct val="120000"/>
              </a:lnSpc>
              <a:buFont typeface="Arial" panose="020B0604020202020204" pitchFamily="34" charset="0"/>
              <a:buChar char="•"/>
              <a:defRPr sz="1250"/>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9" name="Picture Placeholder 8">
            <a:extLst>
              <a:ext uri="{FF2B5EF4-FFF2-40B4-BE49-F238E27FC236}">
                <a16:creationId xmlns:a16="http://schemas.microsoft.com/office/drawing/2014/main" id="{97348069-DA6E-4318-AC45-7EFB1E33B3EC}"/>
              </a:ext>
            </a:extLst>
          </p:cNvPr>
          <p:cNvSpPr>
            <a:spLocks noGrp="1"/>
          </p:cNvSpPr>
          <p:nvPr>
            <p:ph type="pic" sz="quarter" idx="14"/>
          </p:nvPr>
        </p:nvSpPr>
        <p:spPr>
          <a:xfrm>
            <a:off x="6404400" y="909000"/>
            <a:ext cx="4870800" cy="5041800"/>
          </a:xfrm>
          <a:prstGeom prst="rect">
            <a:avLst/>
          </a:prstGeom>
        </p:spPr>
        <p:txBody>
          <a:bodyPr lIns="0" tIns="0" rIns="0" bIns="0" anchor="ctr" anchorCtr="0"/>
          <a:lstStyle/>
          <a:p>
            <a:r>
              <a:rPr lang="en-GB"/>
              <a:t>Click icon to add picture</a:t>
            </a:r>
            <a:endParaRPr lang="pl-PL"/>
          </a:p>
        </p:txBody>
      </p:sp>
      <p:sp>
        <p:nvSpPr>
          <p:cNvPr id="10" name="Date Placeholder 9">
            <a:extLst>
              <a:ext uri="{FF2B5EF4-FFF2-40B4-BE49-F238E27FC236}">
                <a16:creationId xmlns:a16="http://schemas.microsoft.com/office/drawing/2014/main" id="{2819DE54-8000-46EC-9730-E39534058B47}"/>
              </a:ext>
            </a:extLst>
          </p:cNvPr>
          <p:cNvSpPr>
            <a:spLocks noGrp="1"/>
          </p:cNvSpPr>
          <p:nvPr>
            <p:ph type="dt" sz="half" idx="15"/>
          </p:nvPr>
        </p:nvSpPr>
        <p:spPr/>
        <p:txBody>
          <a:bodyPr/>
          <a:lstStyle/>
          <a:p>
            <a:fld id="{259DE82B-45A7-4884-9098-6241AA462119}" type="datetime1">
              <a:rPr lang="pl-PL" smtClean="0"/>
              <a:t>3.04.2024</a:t>
            </a:fld>
            <a:endParaRPr lang="pl-PL"/>
          </a:p>
        </p:txBody>
      </p:sp>
      <p:sp>
        <p:nvSpPr>
          <p:cNvPr id="11" name="Footer Placeholder 10">
            <a:extLst>
              <a:ext uri="{FF2B5EF4-FFF2-40B4-BE49-F238E27FC236}">
                <a16:creationId xmlns:a16="http://schemas.microsoft.com/office/drawing/2014/main" id="{29540105-0909-4E88-A543-FA1E54E21752}"/>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2" name="Slide Number Placeholder 11">
            <a:extLst>
              <a:ext uri="{FF2B5EF4-FFF2-40B4-BE49-F238E27FC236}">
                <a16:creationId xmlns:a16="http://schemas.microsoft.com/office/drawing/2014/main" id="{32551080-2CA6-4346-BEF3-0948D5D566CD}"/>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15758187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 Im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C0E8-0199-4B1B-B055-7D1799921C21}"/>
              </a:ext>
            </a:extLst>
          </p:cNvPr>
          <p:cNvSpPr>
            <a:spLocks noGrp="1"/>
          </p:cNvSpPr>
          <p:nvPr>
            <p:ph type="title"/>
          </p:nvPr>
        </p:nvSpPr>
        <p:spPr>
          <a:xfrm>
            <a:off x="313200" y="1193400"/>
            <a:ext cx="2428200" cy="2352600"/>
          </a:xfrm>
        </p:spPr>
        <p:txBody>
          <a:bodyPr lIns="0" tIns="0" rIns="0" bIns="0" anchor="b" anchorCtr="0">
            <a:noAutofit/>
          </a:bodyPr>
          <a:lstStyle>
            <a:lvl1pPr>
              <a:defRPr sz="3000"/>
            </a:lvl1pPr>
          </a:lstStyle>
          <a:p>
            <a:r>
              <a:rPr lang="en-GB"/>
              <a:t>Click to edit Master title style</a:t>
            </a:r>
            <a:endParaRPr lang="pl-PL"/>
          </a:p>
        </p:txBody>
      </p:sp>
      <p:sp>
        <p:nvSpPr>
          <p:cNvPr id="6" name="Text Placeholder 6">
            <a:extLst>
              <a:ext uri="{FF2B5EF4-FFF2-40B4-BE49-F238E27FC236}">
                <a16:creationId xmlns:a16="http://schemas.microsoft.com/office/drawing/2014/main" id="{D0CFB4EC-DA9F-49B1-B05D-E0350E4E8AA8}"/>
              </a:ext>
            </a:extLst>
          </p:cNvPr>
          <p:cNvSpPr>
            <a:spLocks noGrp="1"/>
          </p:cNvSpPr>
          <p:nvPr>
            <p:ph type="body" sz="quarter" idx="13"/>
          </p:nvPr>
        </p:nvSpPr>
        <p:spPr>
          <a:xfrm>
            <a:off x="313200" y="3864600"/>
            <a:ext cx="2388524" cy="2383200"/>
          </a:xfrm>
          <a:prstGeom prst="rect">
            <a:avLst/>
          </a:prstGeom>
        </p:spPr>
        <p:txBody>
          <a:bodyPr lIns="0" tIns="0" rIns="0" bIns="0"/>
          <a:lstStyle>
            <a:lvl1pPr marL="171450" indent="-171450">
              <a:lnSpc>
                <a:spcPct val="120000"/>
              </a:lnSpc>
              <a:buFont typeface="Arial" panose="020B0604020202020204" pitchFamily="34" charset="0"/>
              <a:buChar char="•"/>
              <a:defRPr sz="1250"/>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Picture Placeholder 8">
            <a:extLst>
              <a:ext uri="{FF2B5EF4-FFF2-40B4-BE49-F238E27FC236}">
                <a16:creationId xmlns:a16="http://schemas.microsoft.com/office/drawing/2014/main" id="{3178281C-C713-486D-8CFA-68611E235CE8}"/>
              </a:ext>
            </a:extLst>
          </p:cNvPr>
          <p:cNvSpPr>
            <a:spLocks noGrp="1"/>
          </p:cNvSpPr>
          <p:nvPr>
            <p:ph type="pic" sz="quarter" idx="14"/>
          </p:nvPr>
        </p:nvSpPr>
        <p:spPr>
          <a:xfrm>
            <a:off x="3052800" y="0"/>
            <a:ext cx="9138600" cy="6858000"/>
          </a:xfrm>
          <a:prstGeom prst="rect">
            <a:avLst/>
          </a:prstGeom>
        </p:spPr>
        <p:txBody>
          <a:bodyPr lIns="0" tIns="0" rIns="0" bIns="0" anchor="ctr" anchorCtr="0"/>
          <a:lstStyle/>
          <a:p>
            <a:r>
              <a:rPr lang="en-GB"/>
              <a:t>Click icon to add picture</a:t>
            </a:r>
            <a:endParaRPr lang="pl-PL"/>
          </a:p>
        </p:txBody>
      </p:sp>
      <p:sp>
        <p:nvSpPr>
          <p:cNvPr id="8" name="Date Placeholder 7">
            <a:extLst>
              <a:ext uri="{FF2B5EF4-FFF2-40B4-BE49-F238E27FC236}">
                <a16:creationId xmlns:a16="http://schemas.microsoft.com/office/drawing/2014/main" id="{28A742CF-F330-4B8A-85BB-50678CC7476E}"/>
              </a:ext>
            </a:extLst>
          </p:cNvPr>
          <p:cNvSpPr>
            <a:spLocks noGrp="1"/>
          </p:cNvSpPr>
          <p:nvPr>
            <p:ph type="dt" sz="half" idx="15"/>
          </p:nvPr>
        </p:nvSpPr>
        <p:spPr/>
        <p:txBody>
          <a:bodyPr/>
          <a:lstStyle/>
          <a:p>
            <a:fld id="{885B33CE-67A7-4E67-8443-B8E3862ACA72}" type="datetime1">
              <a:rPr lang="pl-PL" smtClean="0"/>
              <a:t>3.04.2024</a:t>
            </a:fld>
            <a:endParaRPr lang="pl-PL"/>
          </a:p>
        </p:txBody>
      </p:sp>
      <p:sp>
        <p:nvSpPr>
          <p:cNvPr id="9" name="Footer Placeholder 8">
            <a:extLst>
              <a:ext uri="{FF2B5EF4-FFF2-40B4-BE49-F238E27FC236}">
                <a16:creationId xmlns:a16="http://schemas.microsoft.com/office/drawing/2014/main" id="{F096B26A-F352-4BDE-A983-EA16BD61515E}"/>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0" name="Slide Number Placeholder 9">
            <a:extLst>
              <a:ext uri="{FF2B5EF4-FFF2-40B4-BE49-F238E27FC236}">
                <a16:creationId xmlns:a16="http://schemas.microsoft.com/office/drawing/2014/main" id="{58E50BF5-D205-4015-80C4-E4DB10283837}"/>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228231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rame + Img + T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E8B8B10-6A2E-419E-91EC-1DBA7145A8F3}"/>
              </a:ext>
            </a:extLst>
          </p:cNvPr>
          <p:cNvSpPr>
            <a:spLocks noGrp="1"/>
          </p:cNvSpPr>
          <p:nvPr>
            <p:ph type="pic" sz="quarter" idx="13"/>
          </p:nvPr>
        </p:nvSpPr>
        <p:spPr>
          <a:xfrm>
            <a:off x="918000" y="909000"/>
            <a:ext cx="10357200" cy="5041800"/>
          </a:xfrm>
          <a:prstGeom prst="rect">
            <a:avLst/>
          </a:prstGeom>
        </p:spPr>
        <p:txBody>
          <a:bodyPr lIns="0" tIns="0" rIns="0" bIns="0" anchor="ctr" anchorCtr="0"/>
          <a:lstStyle/>
          <a:p>
            <a:r>
              <a:rPr lang="en-GB"/>
              <a:t>Click icon to add picture</a:t>
            </a:r>
            <a:endParaRPr lang="pl-PL"/>
          </a:p>
        </p:txBody>
      </p:sp>
      <p:sp>
        <p:nvSpPr>
          <p:cNvPr id="9" name="Text Placeholder 8">
            <a:extLst>
              <a:ext uri="{FF2B5EF4-FFF2-40B4-BE49-F238E27FC236}">
                <a16:creationId xmlns:a16="http://schemas.microsoft.com/office/drawing/2014/main" id="{2D39A19D-60CD-48D0-88EB-476B431DFF9A}"/>
              </a:ext>
            </a:extLst>
          </p:cNvPr>
          <p:cNvSpPr>
            <a:spLocks noGrp="1"/>
          </p:cNvSpPr>
          <p:nvPr>
            <p:ph type="body" sz="quarter" idx="14"/>
          </p:nvPr>
        </p:nvSpPr>
        <p:spPr>
          <a:xfrm>
            <a:off x="2831400" y="1735200"/>
            <a:ext cx="6748200" cy="3387600"/>
          </a:xfrm>
          <a:prstGeom prst="rect">
            <a:avLst/>
          </a:prstGeom>
        </p:spPr>
        <p:txBody>
          <a:bodyPr lIns="0" tIns="0" rIns="0" bIns="0" numCol="1" anchor="ctr"/>
          <a:lstStyle>
            <a:lvl1pPr marL="0" indent="0" algn="ctr">
              <a:buNone/>
              <a:defRPr sz="3000"/>
            </a:lvl1pPr>
            <a:lvl2pPr marL="228600" indent="0">
              <a:buNone/>
              <a:defRPr sz="3000"/>
            </a:lvl2pPr>
            <a:lvl3pPr marL="457200" indent="0">
              <a:buFont typeface="Arial" panose="020B0604020202020204" pitchFamily="34" charset="0"/>
              <a:buNone/>
              <a:defRPr sz="3000"/>
            </a:lvl3pPr>
            <a:lvl4pPr marL="685800" indent="0">
              <a:buNone/>
              <a:defRPr sz="3000"/>
            </a:lvl4pPr>
            <a:lvl5pPr marL="914400" indent="0">
              <a:buNone/>
              <a:defRPr sz="3000"/>
            </a:lvl5pPr>
          </a:lstStyle>
          <a:p>
            <a:pPr lvl="0"/>
            <a:r>
              <a:rPr lang="en-GB"/>
              <a:t>Click to edit Master text styles</a:t>
            </a:r>
          </a:p>
        </p:txBody>
      </p:sp>
      <p:sp>
        <p:nvSpPr>
          <p:cNvPr id="10" name="Date Placeholder 9">
            <a:extLst>
              <a:ext uri="{FF2B5EF4-FFF2-40B4-BE49-F238E27FC236}">
                <a16:creationId xmlns:a16="http://schemas.microsoft.com/office/drawing/2014/main" id="{C68998D7-0263-4DEB-AACA-3A2809D7A3F8}"/>
              </a:ext>
            </a:extLst>
          </p:cNvPr>
          <p:cNvSpPr>
            <a:spLocks noGrp="1"/>
          </p:cNvSpPr>
          <p:nvPr>
            <p:ph type="dt" sz="half" idx="15"/>
          </p:nvPr>
        </p:nvSpPr>
        <p:spPr/>
        <p:txBody>
          <a:bodyPr/>
          <a:lstStyle/>
          <a:p>
            <a:fld id="{5E6DC864-14DF-4052-8C78-12E41B59E1E2}" type="datetime1">
              <a:rPr lang="pl-PL" smtClean="0"/>
              <a:t>3.04.2024</a:t>
            </a:fld>
            <a:endParaRPr lang="pl-PL"/>
          </a:p>
        </p:txBody>
      </p:sp>
      <p:sp>
        <p:nvSpPr>
          <p:cNvPr id="11" name="Footer Placeholder 10">
            <a:extLst>
              <a:ext uri="{FF2B5EF4-FFF2-40B4-BE49-F238E27FC236}">
                <a16:creationId xmlns:a16="http://schemas.microsoft.com/office/drawing/2014/main" id="{E9230868-DA3C-40E6-BF4D-E46FEED318D4}"/>
              </a:ext>
            </a:extLst>
          </p:cNvPr>
          <p:cNvSpPr>
            <a:spLocks noGrp="1"/>
          </p:cNvSpPr>
          <p:nvPr>
            <p:ph type="ftr" sz="quarter" idx="16"/>
          </p:nvPr>
        </p:nvSpPr>
        <p:spPr/>
        <p:txBody>
          <a:bodyPr/>
          <a:lstStyle/>
          <a:p>
            <a:r>
              <a:rPr lang="en-US"/>
              <a:t>Client name</a:t>
            </a:r>
            <a:br>
              <a:rPr lang="pl-PL"/>
            </a:br>
            <a:r>
              <a:rPr lang="en-US"/>
              <a:t>Presentation title</a:t>
            </a:r>
          </a:p>
          <a:p>
            <a:endParaRPr lang="pl-PL"/>
          </a:p>
        </p:txBody>
      </p:sp>
      <p:sp>
        <p:nvSpPr>
          <p:cNvPr id="12" name="Slide Number Placeholder 11">
            <a:extLst>
              <a:ext uri="{FF2B5EF4-FFF2-40B4-BE49-F238E27FC236}">
                <a16:creationId xmlns:a16="http://schemas.microsoft.com/office/drawing/2014/main" id="{E870E2E8-A145-40EC-8DE2-BBB11FC144D0}"/>
              </a:ext>
            </a:extLst>
          </p:cNvPr>
          <p:cNvSpPr>
            <a:spLocks noGrp="1"/>
          </p:cNvSpPr>
          <p:nvPr>
            <p:ph type="sldNum" sz="quarter" idx="17"/>
          </p:nvPr>
        </p:nvSpPr>
        <p:spPr/>
        <p:txBody>
          <a:bodyPr/>
          <a:lstStyle/>
          <a:p>
            <a:fld id="{A5081EEF-004A-4625-9A68-49D50C34D2A4}" type="slidenum">
              <a:rPr lang="pl-PL" smtClean="0"/>
              <a:pPr/>
              <a:t>‹#›</a:t>
            </a:fld>
            <a:endParaRPr lang="pl-PL"/>
          </a:p>
        </p:txBody>
      </p:sp>
    </p:spTree>
    <p:extLst>
      <p:ext uri="{BB962C8B-B14F-4D97-AF65-F5344CB8AC3E}">
        <p14:creationId xmlns:p14="http://schemas.microsoft.com/office/powerpoint/2010/main" val="1367692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g Full">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82956E-01E7-4F87-A076-A24935E6C666}"/>
              </a:ext>
            </a:extLst>
          </p:cNvPr>
          <p:cNvSpPr>
            <a:spLocks noGrp="1"/>
          </p:cNvSpPr>
          <p:nvPr>
            <p:ph type="dt" sz="half" idx="10"/>
          </p:nvPr>
        </p:nvSpPr>
        <p:spPr/>
        <p:txBody>
          <a:bodyPr/>
          <a:lstStyle/>
          <a:p>
            <a:fld id="{4FA73C87-E8FB-442F-BC6A-98CBB5A89EF0}" type="datetime1">
              <a:rPr lang="pl-PL" smtClean="0"/>
              <a:t>3.04.2024</a:t>
            </a:fld>
            <a:endParaRPr lang="pl-PL"/>
          </a:p>
        </p:txBody>
      </p:sp>
      <p:sp>
        <p:nvSpPr>
          <p:cNvPr id="4" name="Slide Number Placeholder 3">
            <a:extLst>
              <a:ext uri="{FF2B5EF4-FFF2-40B4-BE49-F238E27FC236}">
                <a16:creationId xmlns:a16="http://schemas.microsoft.com/office/drawing/2014/main" id="{87CF7519-241C-4323-9B4F-AE776998F6B1}"/>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4023CBB2-3395-492E-9444-75D6F6D2E133}"/>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6" name="Picture Placeholder 6">
            <a:extLst>
              <a:ext uri="{FF2B5EF4-FFF2-40B4-BE49-F238E27FC236}">
                <a16:creationId xmlns:a16="http://schemas.microsoft.com/office/drawing/2014/main" id="{96F0548D-4E92-44FA-959C-FBE22113AAB1}"/>
              </a:ext>
            </a:extLst>
          </p:cNvPr>
          <p:cNvSpPr>
            <a:spLocks noGrp="1"/>
          </p:cNvSpPr>
          <p:nvPr>
            <p:ph type="pic" sz="quarter" idx="13"/>
          </p:nvPr>
        </p:nvSpPr>
        <p:spPr>
          <a:xfrm>
            <a:off x="0" y="0"/>
            <a:ext cx="12192000" cy="6858000"/>
          </a:xfrm>
          <a:prstGeom prst="rect">
            <a:avLst/>
          </a:prstGeom>
        </p:spPr>
        <p:txBody>
          <a:bodyPr lIns="0" tIns="0" rIns="0" bIns="0" anchor="ctr" anchorCtr="0"/>
          <a:lstStyle/>
          <a:p>
            <a:r>
              <a:rPr lang="en-GB"/>
              <a:t>Click icon to add picture</a:t>
            </a:r>
            <a:endParaRPr lang="pl-PL"/>
          </a:p>
        </p:txBody>
      </p:sp>
    </p:spTree>
    <p:extLst>
      <p:ext uri="{BB962C8B-B14F-4D97-AF65-F5344CB8AC3E}">
        <p14:creationId xmlns:p14="http://schemas.microsoft.com/office/powerpoint/2010/main" val="56556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ipp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F676-912B-45B8-8F3F-B7EE36EAC022}"/>
              </a:ext>
            </a:extLst>
          </p:cNvPr>
          <p:cNvSpPr>
            <a:spLocks noGrp="1"/>
          </p:cNvSpPr>
          <p:nvPr>
            <p:ph type="title"/>
          </p:nvPr>
        </p:nvSpPr>
        <p:spPr>
          <a:xfrm>
            <a:off x="896400" y="2946600"/>
            <a:ext cx="2966400" cy="3250800"/>
          </a:xfrm>
        </p:spPr>
        <p:txBody>
          <a:bodyPr lIns="0" tIns="0" rIns="0" bIns="0" anchor="t" anchorCtr="0">
            <a:normAutofit/>
          </a:bodyPr>
          <a:lstStyle>
            <a:lvl1pPr>
              <a:lnSpc>
                <a:spcPct val="110000"/>
              </a:lnSpc>
              <a:defRPr sz="3000"/>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E1D65485-2476-4BDC-985B-2CC1C9939229}"/>
              </a:ext>
            </a:extLst>
          </p:cNvPr>
          <p:cNvSpPr>
            <a:spLocks noGrp="1"/>
          </p:cNvSpPr>
          <p:nvPr>
            <p:ph type="dt" sz="half" idx="10"/>
          </p:nvPr>
        </p:nvSpPr>
        <p:spPr/>
        <p:txBody>
          <a:bodyPr/>
          <a:lstStyle/>
          <a:p>
            <a:fld id="{30823703-2223-488E-ABAD-9B8A394F9C0A}" type="datetime1">
              <a:rPr lang="pl-PL" smtClean="0"/>
              <a:t>3.04.2024</a:t>
            </a:fld>
            <a:endParaRPr lang="pl-PL"/>
          </a:p>
        </p:txBody>
      </p:sp>
      <p:sp>
        <p:nvSpPr>
          <p:cNvPr id="4" name="Slide Number Placeholder 3">
            <a:extLst>
              <a:ext uri="{FF2B5EF4-FFF2-40B4-BE49-F238E27FC236}">
                <a16:creationId xmlns:a16="http://schemas.microsoft.com/office/drawing/2014/main" id="{112FF118-98BB-42F9-B31B-355B149A6961}"/>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C565CA50-3EB9-4C72-B59A-D5761A75B9DA}"/>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8" name="Text Placeholder 6">
            <a:extLst>
              <a:ext uri="{FF2B5EF4-FFF2-40B4-BE49-F238E27FC236}">
                <a16:creationId xmlns:a16="http://schemas.microsoft.com/office/drawing/2014/main" id="{C3610231-58CB-4755-82F3-FE34BA4A2CFC}"/>
              </a:ext>
            </a:extLst>
          </p:cNvPr>
          <p:cNvSpPr>
            <a:spLocks noGrp="1"/>
          </p:cNvSpPr>
          <p:nvPr>
            <p:ph type="body" sz="quarter" idx="14"/>
          </p:nvPr>
        </p:nvSpPr>
        <p:spPr>
          <a:xfrm>
            <a:off x="8555400" y="2485800"/>
            <a:ext cx="2791800" cy="1362600"/>
          </a:xfrm>
          <a:prstGeom prst="rect">
            <a:avLst/>
          </a:prstGeom>
        </p:spPr>
        <p:txBody>
          <a:bodyPr lIns="0" tIns="0" rIns="0" bIns="0"/>
          <a:lstStyle>
            <a:lvl1pPr marL="171450" indent="-171450">
              <a:lnSpc>
                <a:spcPct val="120000"/>
              </a:lnSpc>
              <a:buFont typeface="Arial" panose="020B0604020202020204" pitchFamily="34" charset="0"/>
              <a:buChar char="•"/>
              <a:defRPr sz="1250">
                <a:solidFill>
                  <a:schemeClr val="tx1"/>
                </a:solidFill>
              </a:defRPr>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10" name="Picture Placeholder 9">
            <a:extLst>
              <a:ext uri="{FF2B5EF4-FFF2-40B4-BE49-F238E27FC236}">
                <a16:creationId xmlns:a16="http://schemas.microsoft.com/office/drawing/2014/main" id="{A463B9A7-7E3B-41FB-A4DB-5C15EB2E31E1}"/>
              </a:ext>
            </a:extLst>
          </p:cNvPr>
          <p:cNvSpPr>
            <a:spLocks noGrp="1"/>
          </p:cNvSpPr>
          <p:nvPr>
            <p:ph type="pic" sz="quarter" idx="15"/>
          </p:nvPr>
        </p:nvSpPr>
        <p:spPr>
          <a:xfrm>
            <a:off x="304200" y="601200"/>
            <a:ext cx="3861000" cy="1884600"/>
          </a:xfrm>
          <a:prstGeom prst="rect">
            <a:avLst/>
          </a:prstGeom>
        </p:spPr>
        <p:txBody>
          <a:bodyPr lIns="0" tIns="0" rIns="0" bIns="0" anchor="ctr" anchorCtr="0"/>
          <a:lstStyle/>
          <a:p>
            <a:r>
              <a:rPr lang="en-GB"/>
              <a:t>Click icon to add picture</a:t>
            </a:r>
            <a:endParaRPr lang="pl-PL"/>
          </a:p>
        </p:txBody>
      </p:sp>
      <p:sp>
        <p:nvSpPr>
          <p:cNvPr id="11" name="Picture Placeholder 9">
            <a:extLst>
              <a:ext uri="{FF2B5EF4-FFF2-40B4-BE49-F238E27FC236}">
                <a16:creationId xmlns:a16="http://schemas.microsoft.com/office/drawing/2014/main" id="{393DF910-1125-4CF6-B1FE-42EC1D6C5FF1}"/>
              </a:ext>
            </a:extLst>
          </p:cNvPr>
          <p:cNvSpPr>
            <a:spLocks noGrp="1"/>
          </p:cNvSpPr>
          <p:nvPr>
            <p:ph type="pic" sz="quarter" idx="16"/>
          </p:nvPr>
        </p:nvSpPr>
        <p:spPr>
          <a:xfrm>
            <a:off x="4163400" y="2486700"/>
            <a:ext cx="3855600" cy="1884600"/>
          </a:xfrm>
          <a:prstGeom prst="rect">
            <a:avLst/>
          </a:prstGeom>
        </p:spPr>
        <p:txBody>
          <a:bodyPr lIns="0" tIns="0" rIns="0" bIns="0" anchor="ctr" anchorCtr="0"/>
          <a:lstStyle/>
          <a:p>
            <a:r>
              <a:rPr lang="en-GB"/>
              <a:t>Click icon to add picture</a:t>
            </a:r>
            <a:endParaRPr lang="pl-PL"/>
          </a:p>
        </p:txBody>
      </p:sp>
      <p:sp>
        <p:nvSpPr>
          <p:cNvPr id="12" name="Picture Placeholder 9">
            <a:extLst>
              <a:ext uri="{FF2B5EF4-FFF2-40B4-BE49-F238E27FC236}">
                <a16:creationId xmlns:a16="http://schemas.microsoft.com/office/drawing/2014/main" id="{FBC14DC0-AA3F-4DDA-A115-1798EF436D02}"/>
              </a:ext>
            </a:extLst>
          </p:cNvPr>
          <p:cNvSpPr>
            <a:spLocks noGrp="1"/>
          </p:cNvSpPr>
          <p:nvPr>
            <p:ph type="pic" sz="quarter" idx="17"/>
          </p:nvPr>
        </p:nvSpPr>
        <p:spPr>
          <a:xfrm>
            <a:off x="8026200" y="4372200"/>
            <a:ext cx="3853800" cy="1879200"/>
          </a:xfrm>
          <a:prstGeom prst="rect">
            <a:avLst/>
          </a:prstGeom>
        </p:spPr>
        <p:txBody>
          <a:bodyPr lIns="0" tIns="0" rIns="0" bIns="0" anchor="ctr" anchorCtr="0"/>
          <a:lstStyle/>
          <a:p>
            <a:r>
              <a:rPr lang="en-GB"/>
              <a:t>Click icon to add picture</a:t>
            </a:r>
            <a:endParaRPr lang="pl-PL"/>
          </a:p>
        </p:txBody>
      </p:sp>
      <p:sp>
        <p:nvSpPr>
          <p:cNvPr id="14" name="Text Placeholder 6">
            <a:extLst>
              <a:ext uri="{FF2B5EF4-FFF2-40B4-BE49-F238E27FC236}">
                <a16:creationId xmlns:a16="http://schemas.microsoft.com/office/drawing/2014/main" id="{53A0EF62-39AD-401A-8209-27E42F98EABB}"/>
              </a:ext>
            </a:extLst>
          </p:cNvPr>
          <p:cNvSpPr>
            <a:spLocks noGrp="1"/>
          </p:cNvSpPr>
          <p:nvPr>
            <p:ph type="body" sz="quarter" idx="18"/>
          </p:nvPr>
        </p:nvSpPr>
        <p:spPr>
          <a:xfrm>
            <a:off x="4704097" y="4894200"/>
            <a:ext cx="2791800" cy="1362600"/>
          </a:xfrm>
          <a:prstGeom prst="rect">
            <a:avLst/>
          </a:prstGeom>
        </p:spPr>
        <p:txBody>
          <a:bodyPr lIns="0" tIns="0" rIns="0" bIns="0"/>
          <a:lstStyle>
            <a:lvl1pPr marL="171450" indent="-171450">
              <a:lnSpc>
                <a:spcPct val="120000"/>
              </a:lnSpc>
              <a:buFont typeface="Arial" panose="020B0604020202020204" pitchFamily="34" charset="0"/>
              <a:buChar char="•"/>
              <a:defRPr sz="1250">
                <a:solidFill>
                  <a:schemeClr val="tx1"/>
                </a:solidFill>
              </a:defRPr>
            </a:lvl1pPr>
            <a:lvl2pPr marL="357188" indent="-171450">
              <a:lnSpc>
                <a:spcPct val="120000"/>
              </a:lnSpc>
              <a:buFont typeface="Roboto" panose="02000000000000000000" pitchFamily="2" charset="0"/>
              <a:buChar char="–"/>
              <a:defRPr sz="1250">
                <a:latin typeface="Haas Grot Disp R 55 Roman"/>
              </a:defRPr>
            </a:lvl2pPr>
            <a:lvl3pPr marL="537369" indent="-171450">
              <a:lnSpc>
                <a:spcPct val="120000"/>
              </a:lnSpc>
              <a:buFont typeface="Roboto" panose="02000000000000000000" pitchFamily="2" charset="0"/>
              <a:buChar char="–"/>
              <a:defRPr sz="1250">
                <a:latin typeface="Haas Grot Disp R 55 Roman"/>
              </a:defRPr>
            </a:lvl3pPr>
            <a:lvl4pPr marL="717550" indent="-171450">
              <a:lnSpc>
                <a:spcPct val="120000"/>
              </a:lnSpc>
              <a:buFont typeface="Roboto" panose="02000000000000000000" pitchFamily="2" charset="0"/>
              <a:buChar char="–"/>
              <a:defRPr sz="1250">
                <a:latin typeface="Haas Grot Disp R 55 Roman"/>
              </a:defRPr>
            </a:lvl4pPr>
            <a:lvl5pPr marL="898525" indent="-171450">
              <a:lnSpc>
                <a:spcPct val="120000"/>
              </a:lnSpc>
              <a:spcBef>
                <a:spcPts val="0"/>
              </a:spcBef>
              <a:buFont typeface="Roboto" panose="02000000000000000000" pitchFamily="2" charset="0"/>
              <a:buChar char="–"/>
              <a:defRPr sz="1000">
                <a:latin typeface="Haas Grot Disp R 55 Roman"/>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Tree>
    <p:extLst>
      <p:ext uri="{BB962C8B-B14F-4D97-AF65-F5344CB8AC3E}">
        <p14:creationId xmlns:p14="http://schemas.microsoft.com/office/powerpoint/2010/main" val="268754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936375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Img + Filled Bg">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B333-CA74-4921-9E9E-2240DE668237}"/>
              </a:ext>
            </a:extLst>
          </p:cNvPr>
          <p:cNvSpPr>
            <a:spLocks noGrp="1"/>
          </p:cNvSpPr>
          <p:nvPr>
            <p:ph type="title"/>
          </p:nvPr>
        </p:nvSpPr>
        <p:spPr>
          <a:xfrm>
            <a:off x="1224000" y="1193400"/>
            <a:ext cx="4264200" cy="4469400"/>
          </a:xfrm>
        </p:spPr>
        <p:txBody>
          <a:bodyPr lIns="0" tIns="0" rIns="0" bIns="0">
            <a:noAutofit/>
          </a:bodyPr>
          <a:lstStyle>
            <a:lvl1pPr>
              <a:defRPr sz="3000">
                <a:latin typeface="Nova Cut"/>
              </a:defRPr>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F351F229-8FC1-4F46-8FFF-297530DE3B40}"/>
              </a:ext>
            </a:extLst>
          </p:cNvPr>
          <p:cNvSpPr>
            <a:spLocks noGrp="1"/>
          </p:cNvSpPr>
          <p:nvPr>
            <p:ph type="dt" sz="half" idx="10"/>
          </p:nvPr>
        </p:nvSpPr>
        <p:spPr/>
        <p:txBody>
          <a:bodyPr/>
          <a:lstStyle/>
          <a:p>
            <a:fld id="{A28A6506-CC09-4B4B-A8E7-4DBBA09707C2}" type="datetime1">
              <a:rPr lang="pl-PL" smtClean="0"/>
              <a:t>3.04.2024</a:t>
            </a:fld>
            <a:endParaRPr lang="pl-PL"/>
          </a:p>
        </p:txBody>
      </p:sp>
      <p:sp>
        <p:nvSpPr>
          <p:cNvPr id="4" name="Slide Number Placeholder 3">
            <a:extLst>
              <a:ext uri="{FF2B5EF4-FFF2-40B4-BE49-F238E27FC236}">
                <a16:creationId xmlns:a16="http://schemas.microsoft.com/office/drawing/2014/main" id="{0D31F079-5301-4C86-86B1-EF0484A17738}"/>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7116F616-FA20-481D-866F-DD7297347E04}"/>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7" name="Picture Placeholder 6">
            <a:extLst>
              <a:ext uri="{FF2B5EF4-FFF2-40B4-BE49-F238E27FC236}">
                <a16:creationId xmlns:a16="http://schemas.microsoft.com/office/drawing/2014/main" id="{69454BED-45FF-4624-95C2-EFA0099C52DA}"/>
              </a:ext>
            </a:extLst>
          </p:cNvPr>
          <p:cNvSpPr>
            <a:spLocks noGrp="1"/>
          </p:cNvSpPr>
          <p:nvPr>
            <p:ph type="pic" sz="quarter" idx="13"/>
          </p:nvPr>
        </p:nvSpPr>
        <p:spPr>
          <a:xfrm>
            <a:off x="6408000" y="2241000"/>
            <a:ext cx="4863600" cy="2376000"/>
          </a:xfrm>
          <a:prstGeom prst="rect">
            <a:avLst/>
          </a:prstGeom>
        </p:spPr>
        <p:txBody>
          <a:bodyPr anchor="ctr" anchorCtr="0"/>
          <a:lstStyle/>
          <a:p>
            <a:r>
              <a:rPr lang="en-GB"/>
              <a:t>Click icon to add picture</a:t>
            </a:r>
            <a:endParaRPr lang="pl-PL"/>
          </a:p>
        </p:txBody>
      </p:sp>
    </p:spTree>
    <p:extLst>
      <p:ext uri="{BB962C8B-B14F-4D97-AF65-F5344CB8AC3E}">
        <p14:creationId xmlns:p14="http://schemas.microsoft.com/office/powerpoint/2010/main" val="3580455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ircles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1D1C-EF0C-4258-9099-DF97F5D7C951}"/>
              </a:ext>
            </a:extLst>
          </p:cNvPr>
          <p:cNvSpPr>
            <a:spLocks noGrp="1"/>
          </p:cNvSpPr>
          <p:nvPr>
            <p:ph type="title"/>
          </p:nvPr>
        </p:nvSpPr>
        <p:spPr>
          <a:xfrm>
            <a:off x="1240200" y="801000"/>
            <a:ext cx="9716400" cy="889200"/>
          </a:xfrm>
        </p:spPr>
        <p:txBody>
          <a:bodyPr lIns="0" tIns="0" rIns="0" bIns="0" anchor="b" anchorCtr="0">
            <a:noAutofit/>
          </a:bodyPr>
          <a:lstStyle>
            <a:lvl1pPr algn="ctr">
              <a:defRPr sz="3000" i="0"/>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C8A606B9-46C1-444E-8B8A-EED3B85E69BE}"/>
              </a:ext>
            </a:extLst>
          </p:cNvPr>
          <p:cNvSpPr>
            <a:spLocks noGrp="1"/>
          </p:cNvSpPr>
          <p:nvPr>
            <p:ph type="dt" sz="half" idx="10"/>
          </p:nvPr>
        </p:nvSpPr>
        <p:spPr/>
        <p:txBody>
          <a:bodyPr/>
          <a:lstStyle/>
          <a:p>
            <a:fld id="{BA01875E-C1E7-4E10-821D-4F6DFAE23E8F}" type="datetime1">
              <a:rPr lang="pl-PL" smtClean="0"/>
              <a:t>3.04.2024</a:t>
            </a:fld>
            <a:endParaRPr lang="pl-PL"/>
          </a:p>
        </p:txBody>
      </p:sp>
      <p:sp>
        <p:nvSpPr>
          <p:cNvPr id="4" name="Slide Number Placeholder 3">
            <a:extLst>
              <a:ext uri="{FF2B5EF4-FFF2-40B4-BE49-F238E27FC236}">
                <a16:creationId xmlns:a16="http://schemas.microsoft.com/office/drawing/2014/main" id="{3BCF46A6-5A76-4F9A-8468-39B61F8FF2D4}"/>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FAB6C6F5-806C-4113-B437-4370229003B7}"/>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6" name="Circle">
            <a:extLst>
              <a:ext uri="{FF2B5EF4-FFF2-40B4-BE49-F238E27FC236}">
                <a16:creationId xmlns:a16="http://schemas.microsoft.com/office/drawing/2014/main" id="{59408876-26C8-4292-A7F9-F4752113DED3}"/>
              </a:ext>
            </a:extLst>
          </p:cNvPr>
          <p:cNvSpPr/>
          <p:nvPr/>
        </p:nvSpPr>
        <p:spPr>
          <a:xfrm>
            <a:off x="1239506" y="2409472"/>
            <a:ext cx="2759820" cy="2759820"/>
          </a:xfrm>
          <a:prstGeom prst="ellipse">
            <a:avLst/>
          </a:prstGeom>
          <a:ln w="50800">
            <a:solidFill>
              <a:srgbClr val="AFAFAF"/>
            </a:solidFill>
            <a:miter lim="400000"/>
          </a:ln>
        </p:spPr>
        <p:txBody>
          <a:bodyPr lIns="22860" rIns="22860" anchor="ctr"/>
          <a:lstStyle/>
          <a:p>
            <a:endParaRPr sz="1800"/>
          </a:p>
        </p:txBody>
      </p:sp>
      <p:sp>
        <p:nvSpPr>
          <p:cNvPr id="7" name="Circle">
            <a:extLst>
              <a:ext uri="{FF2B5EF4-FFF2-40B4-BE49-F238E27FC236}">
                <a16:creationId xmlns:a16="http://schemas.microsoft.com/office/drawing/2014/main" id="{C0FDA129-00A1-4056-9E13-EA40161FFA75}"/>
              </a:ext>
            </a:extLst>
          </p:cNvPr>
          <p:cNvSpPr/>
          <p:nvPr/>
        </p:nvSpPr>
        <p:spPr>
          <a:xfrm>
            <a:off x="8192674" y="2409472"/>
            <a:ext cx="2759820" cy="2759820"/>
          </a:xfrm>
          <a:prstGeom prst="ellipse">
            <a:avLst/>
          </a:prstGeom>
          <a:ln w="50800">
            <a:solidFill>
              <a:srgbClr val="AFAFAF"/>
            </a:solidFill>
            <a:miter lim="400000"/>
          </a:ln>
        </p:spPr>
        <p:txBody>
          <a:bodyPr lIns="22860" rIns="22860" anchor="ctr"/>
          <a:lstStyle/>
          <a:p>
            <a:endParaRPr sz="1800"/>
          </a:p>
        </p:txBody>
      </p:sp>
      <p:sp>
        <p:nvSpPr>
          <p:cNvPr id="8" name="Circle">
            <a:extLst>
              <a:ext uri="{FF2B5EF4-FFF2-40B4-BE49-F238E27FC236}">
                <a16:creationId xmlns:a16="http://schemas.microsoft.com/office/drawing/2014/main" id="{B261779A-84A4-4D2C-AB62-EF14FD1C4E4C}"/>
              </a:ext>
            </a:extLst>
          </p:cNvPr>
          <p:cNvSpPr/>
          <p:nvPr/>
        </p:nvSpPr>
        <p:spPr>
          <a:xfrm>
            <a:off x="4716090" y="2409472"/>
            <a:ext cx="2759820" cy="2759820"/>
          </a:xfrm>
          <a:prstGeom prst="ellipse">
            <a:avLst/>
          </a:prstGeom>
          <a:ln w="50800">
            <a:solidFill>
              <a:srgbClr val="AFAFAF"/>
            </a:solidFill>
            <a:miter lim="400000"/>
          </a:ln>
        </p:spPr>
        <p:txBody>
          <a:bodyPr lIns="22860" rIns="22860" anchor="ctr"/>
          <a:lstStyle/>
          <a:p>
            <a:endParaRPr sz="1800"/>
          </a:p>
        </p:txBody>
      </p:sp>
      <p:sp>
        <p:nvSpPr>
          <p:cNvPr id="10" name="Text Placeholder 9">
            <a:extLst>
              <a:ext uri="{FF2B5EF4-FFF2-40B4-BE49-F238E27FC236}">
                <a16:creationId xmlns:a16="http://schemas.microsoft.com/office/drawing/2014/main" id="{A213A25F-EF84-4CDA-AC47-13B1ACF8EDC9}"/>
              </a:ext>
            </a:extLst>
          </p:cNvPr>
          <p:cNvSpPr>
            <a:spLocks noGrp="1"/>
          </p:cNvSpPr>
          <p:nvPr>
            <p:ph type="body" sz="quarter" idx="13"/>
          </p:nvPr>
        </p:nvSpPr>
        <p:spPr>
          <a:xfrm>
            <a:off x="16254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2" name="Text Placeholder 11">
            <a:extLst>
              <a:ext uri="{FF2B5EF4-FFF2-40B4-BE49-F238E27FC236}">
                <a16:creationId xmlns:a16="http://schemas.microsoft.com/office/drawing/2014/main" id="{14A1703D-A6E6-4F41-A977-042341536818}"/>
              </a:ext>
            </a:extLst>
          </p:cNvPr>
          <p:cNvSpPr>
            <a:spLocks noGrp="1"/>
          </p:cNvSpPr>
          <p:nvPr>
            <p:ph type="body" sz="quarter" idx="14"/>
          </p:nvPr>
        </p:nvSpPr>
        <p:spPr>
          <a:xfrm>
            <a:off x="16254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3" name="Text Placeholder 9">
            <a:extLst>
              <a:ext uri="{FF2B5EF4-FFF2-40B4-BE49-F238E27FC236}">
                <a16:creationId xmlns:a16="http://schemas.microsoft.com/office/drawing/2014/main" id="{C36D4BCA-9884-44EC-B81E-0702F2D2BEDE}"/>
              </a:ext>
            </a:extLst>
          </p:cNvPr>
          <p:cNvSpPr>
            <a:spLocks noGrp="1"/>
          </p:cNvSpPr>
          <p:nvPr>
            <p:ph type="body" sz="quarter" idx="15"/>
          </p:nvPr>
        </p:nvSpPr>
        <p:spPr>
          <a:xfrm>
            <a:off x="51012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4" name="Text Placeholder 11">
            <a:extLst>
              <a:ext uri="{FF2B5EF4-FFF2-40B4-BE49-F238E27FC236}">
                <a16:creationId xmlns:a16="http://schemas.microsoft.com/office/drawing/2014/main" id="{B1F475FB-5479-4A4E-AA38-F2DB32ADBEAE}"/>
              </a:ext>
            </a:extLst>
          </p:cNvPr>
          <p:cNvSpPr>
            <a:spLocks noGrp="1"/>
          </p:cNvSpPr>
          <p:nvPr>
            <p:ph type="body" sz="quarter" idx="16"/>
          </p:nvPr>
        </p:nvSpPr>
        <p:spPr>
          <a:xfrm>
            <a:off x="51012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5" name="Text Placeholder 9">
            <a:extLst>
              <a:ext uri="{FF2B5EF4-FFF2-40B4-BE49-F238E27FC236}">
                <a16:creationId xmlns:a16="http://schemas.microsoft.com/office/drawing/2014/main" id="{8F6BFB8C-074A-49BE-AF7B-1CA13E144952}"/>
              </a:ext>
            </a:extLst>
          </p:cNvPr>
          <p:cNvSpPr>
            <a:spLocks noGrp="1"/>
          </p:cNvSpPr>
          <p:nvPr>
            <p:ph type="body" sz="quarter" idx="17"/>
          </p:nvPr>
        </p:nvSpPr>
        <p:spPr>
          <a:xfrm>
            <a:off x="8578800" y="2889000"/>
            <a:ext cx="1989000" cy="707400"/>
          </a:xfrm>
          <a:prstGeom prst="rect">
            <a:avLst/>
          </a:prstGeom>
        </p:spPr>
        <p:txBody>
          <a:bodyPr lIns="0" tIns="0" rIns="0" bIns="0" anchor="b"/>
          <a:lstStyle>
            <a:lvl1pPr marL="0" indent="0" algn="ctr">
              <a:lnSpc>
                <a:spcPct val="120000"/>
              </a:lnSpc>
              <a:spcBef>
                <a:spcPts val="0"/>
              </a:spcBef>
              <a:buNone/>
              <a:defRPr sz="2000">
                <a:solidFill>
                  <a:schemeClr val="accent2"/>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
        <p:nvSpPr>
          <p:cNvPr id="16" name="Text Placeholder 11">
            <a:extLst>
              <a:ext uri="{FF2B5EF4-FFF2-40B4-BE49-F238E27FC236}">
                <a16:creationId xmlns:a16="http://schemas.microsoft.com/office/drawing/2014/main" id="{8262B550-D124-4A9E-B349-E3C871934097}"/>
              </a:ext>
            </a:extLst>
          </p:cNvPr>
          <p:cNvSpPr>
            <a:spLocks noGrp="1"/>
          </p:cNvSpPr>
          <p:nvPr>
            <p:ph type="body" sz="quarter" idx="18"/>
          </p:nvPr>
        </p:nvSpPr>
        <p:spPr>
          <a:xfrm>
            <a:off x="8578800" y="3664800"/>
            <a:ext cx="1989338" cy="972000"/>
          </a:xfrm>
          <a:prstGeom prst="rect">
            <a:avLst/>
          </a:prstGeom>
        </p:spPr>
        <p:txBody>
          <a:bodyPr lIns="0" tIns="0" rIns="0" bIns="0"/>
          <a:lstStyle>
            <a:lvl1pPr marL="0" indent="0" algn="ctr">
              <a:lnSpc>
                <a:spcPct val="120000"/>
              </a:lnSpc>
              <a:buNone/>
              <a:defRPr sz="900">
                <a:solidFill>
                  <a:schemeClr val="accent6"/>
                </a:solidFill>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633016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 Circl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045D19-89A6-4AEC-BCB8-0B787D6D5A7B}"/>
              </a:ext>
            </a:extLst>
          </p:cNvPr>
          <p:cNvSpPr>
            <a:spLocks noGrp="1"/>
          </p:cNvSpPr>
          <p:nvPr>
            <p:ph type="dt" sz="half" idx="10"/>
          </p:nvPr>
        </p:nvSpPr>
        <p:spPr/>
        <p:txBody>
          <a:bodyPr/>
          <a:lstStyle/>
          <a:p>
            <a:fld id="{76688D13-9515-48D8-BEE2-06F436BECAC6}" type="datetime1">
              <a:rPr lang="pl-PL" smtClean="0"/>
              <a:t>3.04.2024</a:t>
            </a:fld>
            <a:endParaRPr lang="pl-PL"/>
          </a:p>
        </p:txBody>
      </p:sp>
      <p:sp>
        <p:nvSpPr>
          <p:cNvPr id="4" name="Slide Number Placeholder 3">
            <a:extLst>
              <a:ext uri="{FF2B5EF4-FFF2-40B4-BE49-F238E27FC236}">
                <a16:creationId xmlns:a16="http://schemas.microsoft.com/office/drawing/2014/main" id="{BC649316-7B8D-4E37-940D-1EE7A54A6442}"/>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2304D4E3-1665-4127-B4D9-878116321BBA}"/>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8" name="12">
            <a:extLst>
              <a:ext uri="{FF2B5EF4-FFF2-40B4-BE49-F238E27FC236}">
                <a16:creationId xmlns:a16="http://schemas.microsoft.com/office/drawing/2014/main" id="{661E31EA-A7F4-4545-94B4-0C7B11280484}"/>
              </a:ext>
            </a:extLst>
          </p:cNvPr>
          <p:cNvSpPr>
            <a:spLocks noGrp="1"/>
          </p:cNvSpPr>
          <p:nvPr>
            <p:ph type="body" sz="quarter" idx="21"/>
          </p:nvPr>
        </p:nvSpPr>
        <p:spPr>
          <a:xfrm>
            <a:off x="2381291" y="1609989"/>
            <a:ext cx="1143001" cy="1143001"/>
          </a:xfrm>
          <a:prstGeom prst="ellipse">
            <a:avLst/>
          </a:prstGeom>
          <a:solidFill>
            <a:srgbClr val="AFAFAF"/>
          </a:solidFill>
        </p:spPr>
        <p:txBody>
          <a:bodyPr lIns="45719" tIns="45719" rIns="45719" bIns="45719" anchor="ctr"/>
          <a:lstStyle>
            <a:lvl1pPr marL="0" indent="0" algn="ctr" defTabSz="914354">
              <a:lnSpc>
                <a:spcPct val="100000"/>
              </a:lnSpc>
              <a:buSzTx/>
              <a:buFontTx/>
              <a:buNone/>
              <a:defRPr sz="1900">
                <a:solidFill>
                  <a:srgbClr val="222224"/>
                </a:solidFill>
                <a:latin typeface="Roboto Medium"/>
                <a:ea typeface="Roboto Medium"/>
                <a:cs typeface="Roboto Medium"/>
                <a:sym typeface="Roboto Medium"/>
              </a:defRPr>
            </a:lvl1pPr>
          </a:lstStyle>
          <a:p>
            <a:pPr lvl="0"/>
            <a:r>
              <a:rPr lang="en-GB"/>
              <a:t>Click to edit Master text styles</a:t>
            </a:r>
          </a:p>
        </p:txBody>
      </p:sp>
      <p:sp>
        <p:nvSpPr>
          <p:cNvPr id="9" name="12">
            <a:extLst>
              <a:ext uri="{FF2B5EF4-FFF2-40B4-BE49-F238E27FC236}">
                <a16:creationId xmlns:a16="http://schemas.microsoft.com/office/drawing/2014/main" id="{0760DCFB-20F6-42FA-A2C8-4D2CDFF69686}"/>
              </a:ext>
            </a:extLst>
          </p:cNvPr>
          <p:cNvSpPr>
            <a:spLocks noGrp="1"/>
          </p:cNvSpPr>
          <p:nvPr>
            <p:ph type="body" sz="quarter" idx="22"/>
          </p:nvPr>
        </p:nvSpPr>
        <p:spPr>
          <a:xfrm>
            <a:off x="5524500" y="1609989"/>
            <a:ext cx="1143000"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0" name="12">
            <a:extLst>
              <a:ext uri="{FF2B5EF4-FFF2-40B4-BE49-F238E27FC236}">
                <a16:creationId xmlns:a16="http://schemas.microsoft.com/office/drawing/2014/main" id="{AB82610C-82B7-4CD5-872B-A70C2B8DFA21}"/>
              </a:ext>
            </a:extLst>
          </p:cNvPr>
          <p:cNvSpPr>
            <a:spLocks noGrp="1"/>
          </p:cNvSpPr>
          <p:nvPr>
            <p:ph type="body" sz="quarter" idx="23"/>
          </p:nvPr>
        </p:nvSpPr>
        <p:spPr>
          <a:xfrm>
            <a:off x="8677234" y="1609989"/>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1" name="12">
            <a:extLst>
              <a:ext uri="{FF2B5EF4-FFF2-40B4-BE49-F238E27FC236}">
                <a16:creationId xmlns:a16="http://schemas.microsoft.com/office/drawing/2014/main" id="{74FA6680-330A-44DA-BAAF-CC12C1848912}"/>
              </a:ext>
            </a:extLst>
          </p:cNvPr>
          <p:cNvSpPr>
            <a:spLocks noGrp="1"/>
          </p:cNvSpPr>
          <p:nvPr>
            <p:ph type="body" sz="quarter" idx="24"/>
          </p:nvPr>
        </p:nvSpPr>
        <p:spPr>
          <a:xfrm>
            <a:off x="2371766" y="3931113"/>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2" name="12">
            <a:extLst>
              <a:ext uri="{FF2B5EF4-FFF2-40B4-BE49-F238E27FC236}">
                <a16:creationId xmlns:a16="http://schemas.microsoft.com/office/drawing/2014/main" id="{2D159386-4E18-4F73-8F88-D7D2E8B30A6C}"/>
              </a:ext>
            </a:extLst>
          </p:cNvPr>
          <p:cNvSpPr>
            <a:spLocks noGrp="1"/>
          </p:cNvSpPr>
          <p:nvPr>
            <p:ph type="body" sz="quarter" idx="25"/>
          </p:nvPr>
        </p:nvSpPr>
        <p:spPr>
          <a:xfrm>
            <a:off x="5524500" y="3877967"/>
            <a:ext cx="1143000"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3" name="12">
            <a:extLst>
              <a:ext uri="{FF2B5EF4-FFF2-40B4-BE49-F238E27FC236}">
                <a16:creationId xmlns:a16="http://schemas.microsoft.com/office/drawing/2014/main" id="{F438F9C9-3C34-4C16-BC5B-DB5A1EEC0378}"/>
              </a:ext>
            </a:extLst>
          </p:cNvPr>
          <p:cNvSpPr>
            <a:spLocks noGrp="1"/>
          </p:cNvSpPr>
          <p:nvPr>
            <p:ph type="body" sz="quarter" idx="26"/>
          </p:nvPr>
        </p:nvSpPr>
        <p:spPr>
          <a:xfrm>
            <a:off x="8677234" y="3931113"/>
            <a:ext cx="1143001" cy="1143001"/>
          </a:xfrm>
          <a:prstGeom prst="ellipse">
            <a:avLst/>
          </a:prstGeom>
          <a:ln w="38100">
            <a:solidFill>
              <a:srgbClr val="AFAFAF"/>
            </a:solidFill>
          </a:ln>
        </p:spPr>
        <p:txBody>
          <a:bodyPr lIns="45719" tIns="45719" rIns="45719" bIns="45719" anchor="ctr"/>
          <a:lstStyle>
            <a:lvl1pPr marL="0" indent="0" algn="ctr" defTabSz="914354">
              <a:lnSpc>
                <a:spcPct val="100000"/>
              </a:lnSpc>
              <a:buSzTx/>
              <a:buFontTx/>
              <a:buNone/>
              <a:defRPr sz="1900">
                <a:solidFill>
                  <a:srgbClr val="AFAFAF"/>
                </a:solidFill>
                <a:latin typeface="Roboto"/>
                <a:ea typeface="Roboto"/>
                <a:cs typeface="Roboto"/>
                <a:sym typeface="Roboto"/>
              </a:defRPr>
            </a:lvl1pPr>
          </a:lstStyle>
          <a:p>
            <a:pPr lvl="0"/>
            <a:r>
              <a:rPr lang="en-GB"/>
              <a:t>Click to edit Master text styles</a:t>
            </a:r>
          </a:p>
        </p:txBody>
      </p:sp>
      <p:sp>
        <p:nvSpPr>
          <p:cNvPr id="15" name="Text Placeholder 14">
            <a:extLst>
              <a:ext uri="{FF2B5EF4-FFF2-40B4-BE49-F238E27FC236}">
                <a16:creationId xmlns:a16="http://schemas.microsoft.com/office/drawing/2014/main" id="{9374598E-F41E-4894-97BD-D645FCB9E3E2}"/>
              </a:ext>
            </a:extLst>
          </p:cNvPr>
          <p:cNvSpPr>
            <a:spLocks noGrp="1"/>
          </p:cNvSpPr>
          <p:nvPr>
            <p:ph type="body" sz="quarter" idx="27"/>
          </p:nvPr>
        </p:nvSpPr>
        <p:spPr>
          <a:xfrm>
            <a:off x="22698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6" name="Text Placeholder 14">
            <a:extLst>
              <a:ext uri="{FF2B5EF4-FFF2-40B4-BE49-F238E27FC236}">
                <a16:creationId xmlns:a16="http://schemas.microsoft.com/office/drawing/2014/main" id="{35374589-ED98-4696-BC39-64047B0E5A69}"/>
              </a:ext>
            </a:extLst>
          </p:cNvPr>
          <p:cNvSpPr>
            <a:spLocks noGrp="1"/>
          </p:cNvSpPr>
          <p:nvPr>
            <p:ph type="body" sz="quarter" idx="28"/>
          </p:nvPr>
        </p:nvSpPr>
        <p:spPr>
          <a:xfrm>
            <a:off x="2271600" y="52560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7" name="Text Placeholder 14">
            <a:extLst>
              <a:ext uri="{FF2B5EF4-FFF2-40B4-BE49-F238E27FC236}">
                <a16:creationId xmlns:a16="http://schemas.microsoft.com/office/drawing/2014/main" id="{A61DAFBD-B066-4C8E-9765-2716A3054A1A}"/>
              </a:ext>
            </a:extLst>
          </p:cNvPr>
          <p:cNvSpPr>
            <a:spLocks noGrp="1"/>
          </p:cNvSpPr>
          <p:nvPr>
            <p:ph type="body" sz="quarter" idx="29"/>
          </p:nvPr>
        </p:nvSpPr>
        <p:spPr>
          <a:xfrm>
            <a:off x="54234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8" name="Text Placeholder 14">
            <a:extLst>
              <a:ext uri="{FF2B5EF4-FFF2-40B4-BE49-F238E27FC236}">
                <a16:creationId xmlns:a16="http://schemas.microsoft.com/office/drawing/2014/main" id="{A871AD58-46ED-408B-AF43-D967F11D8167}"/>
              </a:ext>
            </a:extLst>
          </p:cNvPr>
          <p:cNvSpPr>
            <a:spLocks noGrp="1"/>
          </p:cNvSpPr>
          <p:nvPr>
            <p:ph type="body" sz="quarter" idx="30"/>
          </p:nvPr>
        </p:nvSpPr>
        <p:spPr>
          <a:xfrm>
            <a:off x="5423400" y="526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19" name="Text Placeholder 14">
            <a:extLst>
              <a:ext uri="{FF2B5EF4-FFF2-40B4-BE49-F238E27FC236}">
                <a16:creationId xmlns:a16="http://schemas.microsoft.com/office/drawing/2014/main" id="{F339717C-EEEB-42BD-BD49-FFE4CF174A2D}"/>
              </a:ext>
            </a:extLst>
          </p:cNvPr>
          <p:cNvSpPr>
            <a:spLocks noGrp="1"/>
          </p:cNvSpPr>
          <p:nvPr>
            <p:ph type="body" sz="quarter" idx="31"/>
          </p:nvPr>
        </p:nvSpPr>
        <p:spPr>
          <a:xfrm>
            <a:off x="8571600" y="292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
        <p:nvSpPr>
          <p:cNvPr id="20" name="Text Placeholder 14">
            <a:extLst>
              <a:ext uri="{FF2B5EF4-FFF2-40B4-BE49-F238E27FC236}">
                <a16:creationId xmlns:a16="http://schemas.microsoft.com/office/drawing/2014/main" id="{19E295EC-B8A0-4EC7-93C8-8C66A8BF932A}"/>
              </a:ext>
            </a:extLst>
          </p:cNvPr>
          <p:cNvSpPr>
            <a:spLocks noGrp="1"/>
          </p:cNvSpPr>
          <p:nvPr>
            <p:ph type="body" sz="quarter" idx="32"/>
          </p:nvPr>
        </p:nvSpPr>
        <p:spPr>
          <a:xfrm>
            <a:off x="8576434" y="5263200"/>
            <a:ext cx="1344600" cy="361800"/>
          </a:xfrm>
          <a:prstGeom prst="rect">
            <a:avLst/>
          </a:prstGeom>
        </p:spPr>
        <p:txBody>
          <a:bodyPr lIns="0" tIns="0" rIns="0" bIns="0"/>
          <a:lstStyle>
            <a:lvl1pPr marL="0" indent="0" algn="ctr">
              <a:lnSpc>
                <a:spcPct val="120000"/>
              </a:lnSpc>
              <a:buNone/>
              <a:defRPr sz="900">
                <a:solidFill>
                  <a:schemeClr val="accent2"/>
                </a:solidFill>
              </a:defRPr>
            </a:lvl1pPr>
            <a:lvl2pPr marL="228600" indent="0">
              <a:buNone/>
              <a:defRPr sz="900"/>
            </a:lvl2pPr>
            <a:lvl3pPr marL="457200" indent="0">
              <a:buNone/>
              <a:defRPr sz="900"/>
            </a:lvl3pPr>
            <a:lvl4pPr marL="685800" indent="0">
              <a:buNone/>
              <a:defRPr sz="900"/>
            </a:lvl4pPr>
            <a:lvl5pPr marL="914400" indent="0">
              <a:buNone/>
              <a:defRPr sz="900"/>
            </a:lvl5pPr>
          </a:lstStyle>
          <a:p>
            <a:pPr lvl="0"/>
            <a:r>
              <a:rPr lang="en-GB"/>
              <a:t>Click to edit Master text styles</a:t>
            </a:r>
          </a:p>
        </p:txBody>
      </p:sp>
    </p:spTree>
    <p:extLst>
      <p:ext uri="{BB962C8B-B14F-4D97-AF65-F5344CB8AC3E}">
        <p14:creationId xmlns:p14="http://schemas.microsoft.com/office/powerpoint/2010/main" val="1895372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cus">
    <p:bg>
      <p:bgPr>
        <a:solidFill>
          <a:schemeClr val="bg1"/>
        </a:solidFill>
        <a:effectLst/>
      </p:bgPr>
    </p:bg>
    <p:spTree>
      <p:nvGrpSpPr>
        <p:cNvPr id="1" name=""/>
        <p:cNvGrpSpPr/>
        <p:nvPr/>
      </p:nvGrpSpPr>
      <p:grpSpPr>
        <a:xfrm>
          <a:off x="0" y="0"/>
          <a:ext cx="0" cy="0"/>
          <a:chOff x="0" y="0"/>
          <a:chExt cx="0" cy="0"/>
        </a:xfrm>
      </p:grpSpPr>
      <p:sp>
        <p:nvSpPr>
          <p:cNvPr id="6" name="Line">
            <a:extLst>
              <a:ext uri="{FF2B5EF4-FFF2-40B4-BE49-F238E27FC236}">
                <a16:creationId xmlns:a16="http://schemas.microsoft.com/office/drawing/2014/main" id="{5951B451-3D07-4970-9BD7-7D40BE32F3C3}"/>
              </a:ext>
            </a:extLst>
          </p:cNvPr>
          <p:cNvSpPr/>
          <p:nvPr/>
        </p:nvSpPr>
        <p:spPr>
          <a:xfrm flipV="1">
            <a:off x="439493"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7" name="Line">
            <a:extLst>
              <a:ext uri="{FF2B5EF4-FFF2-40B4-BE49-F238E27FC236}">
                <a16:creationId xmlns:a16="http://schemas.microsoft.com/office/drawing/2014/main" id="{6BBB885D-8BDC-4983-9700-0364C62790FD}"/>
              </a:ext>
            </a:extLst>
          </p:cNvPr>
          <p:cNvSpPr/>
          <p:nvPr/>
        </p:nvSpPr>
        <p:spPr>
          <a:xfrm flipV="1">
            <a:off x="106799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8" name="Line">
            <a:extLst>
              <a:ext uri="{FF2B5EF4-FFF2-40B4-BE49-F238E27FC236}">
                <a16:creationId xmlns:a16="http://schemas.microsoft.com/office/drawing/2014/main" id="{6526A65B-F270-49AA-A715-16FB4F41E382}"/>
              </a:ext>
            </a:extLst>
          </p:cNvPr>
          <p:cNvSpPr/>
          <p:nvPr/>
        </p:nvSpPr>
        <p:spPr>
          <a:xfrm flipV="1">
            <a:off x="169649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9" name="Line">
            <a:extLst>
              <a:ext uri="{FF2B5EF4-FFF2-40B4-BE49-F238E27FC236}">
                <a16:creationId xmlns:a16="http://schemas.microsoft.com/office/drawing/2014/main" id="{6EA2D0C1-AFFB-4860-BC9D-64FC97A82694}"/>
              </a:ext>
            </a:extLst>
          </p:cNvPr>
          <p:cNvSpPr/>
          <p:nvPr/>
        </p:nvSpPr>
        <p:spPr>
          <a:xfrm flipV="1">
            <a:off x="232499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0" name="Line">
            <a:extLst>
              <a:ext uri="{FF2B5EF4-FFF2-40B4-BE49-F238E27FC236}">
                <a16:creationId xmlns:a16="http://schemas.microsoft.com/office/drawing/2014/main" id="{EB132554-8A64-4FAD-B7E3-06B71BD1D28C}"/>
              </a:ext>
            </a:extLst>
          </p:cNvPr>
          <p:cNvSpPr/>
          <p:nvPr/>
        </p:nvSpPr>
        <p:spPr>
          <a:xfrm flipV="1">
            <a:off x="2953496"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1" name="Line">
            <a:extLst>
              <a:ext uri="{FF2B5EF4-FFF2-40B4-BE49-F238E27FC236}">
                <a16:creationId xmlns:a16="http://schemas.microsoft.com/office/drawing/2014/main" id="{E22B4780-F5F8-4DF5-8F9E-2BBAACF99B60}"/>
              </a:ext>
            </a:extLst>
          </p:cNvPr>
          <p:cNvSpPr/>
          <p:nvPr/>
        </p:nvSpPr>
        <p:spPr>
          <a:xfrm flipV="1">
            <a:off x="3581997"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2" name="Line">
            <a:extLst>
              <a:ext uri="{FF2B5EF4-FFF2-40B4-BE49-F238E27FC236}">
                <a16:creationId xmlns:a16="http://schemas.microsoft.com/office/drawing/2014/main" id="{10E6DC75-48A4-4BC7-99AB-395ACA809766}"/>
              </a:ext>
            </a:extLst>
          </p:cNvPr>
          <p:cNvSpPr/>
          <p:nvPr/>
        </p:nvSpPr>
        <p:spPr>
          <a:xfrm flipV="1">
            <a:off x="4210498"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3" name="Line">
            <a:extLst>
              <a:ext uri="{FF2B5EF4-FFF2-40B4-BE49-F238E27FC236}">
                <a16:creationId xmlns:a16="http://schemas.microsoft.com/office/drawing/2014/main" id="{BA267FDD-AC06-4558-B716-6DDA6DA825EE}"/>
              </a:ext>
            </a:extLst>
          </p:cNvPr>
          <p:cNvSpPr/>
          <p:nvPr/>
        </p:nvSpPr>
        <p:spPr>
          <a:xfrm flipV="1">
            <a:off x="4838966"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4" name="Line">
            <a:extLst>
              <a:ext uri="{FF2B5EF4-FFF2-40B4-BE49-F238E27FC236}">
                <a16:creationId xmlns:a16="http://schemas.microsoft.com/office/drawing/2014/main" id="{1CAF71CC-61E1-4EBF-9F6A-A91245824243}"/>
              </a:ext>
            </a:extLst>
          </p:cNvPr>
          <p:cNvSpPr/>
          <p:nvPr/>
        </p:nvSpPr>
        <p:spPr>
          <a:xfrm flipV="1">
            <a:off x="5467499"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5" name="Line">
            <a:extLst>
              <a:ext uri="{FF2B5EF4-FFF2-40B4-BE49-F238E27FC236}">
                <a16:creationId xmlns:a16="http://schemas.microsoft.com/office/drawing/2014/main" id="{2EF62596-D4C9-4318-9AB5-C7C750711DBB}"/>
              </a:ext>
            </a:extLst>
          </p:cNvPr>
          <p:cNvSpPr/>
          <p:nvPr/>
        </p:nvSpPr>
        <p:spPr>
          <a:xfrm flipV="1">
            <a:off x="6096000"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6" name="Line">
            <a:extLst>
              <a:ext uri="{FF2B5EF4-FFF2-40B4-BE49-F238E27FC236}">
                <a16:creationId xmlns:a16="http://schemas.microsoft.com/office/drawing/2014/main" id="{D9EB5A1A-13EC-4836-8DED-E0173A84A32F}"/>
              </a:ext>
            </a:extLst>
          </p:cNvPr>
          <p:cNvSpPr/>
          <p:nvPr/>
        </p:nvSpPr>
        <p:spPr>
          <a:xfrm flipV="1">
            <a:off x="6724500"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7" name="Line">
            <a:extLst>
              <a:ext uri="{FF2B5EF4-FFF2-40B4-BE49-F238E27FC236}">
                <a16:creationId xmlns:a16="http://schemas.microsoft.com/office/drawing/2014/main" id="{7AD57870-E541-48D9-B248-B6E590FD669D}"/>
              </a:ext>
            </a:extLst>
          </p:cNvPr>
          <p:cNvSpPr/>
          <p:nvPr/>
        </p:nvSpPr>
        <p:spPr>
          <a:xfrm flipV="1">
            <a:off x="7353001"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8" name="Line">
            <a:extLst>
              <a:ext uri="{FF2B5EF4-FFF2-40B4-BE49-F238E27FC236}">
                <a16:creationId xmlns:a16="http://schemas.microsoft.com/office/drawing/2014/main" id="{29DE9762-51E4-4822-8696-E13713065AA1}"/>
              </a:ext>
            </a:extLst>
          </p:cNvPr>
          <p:cNvSpPr/>
          <p:nvPr/>
        </p:nvSpPr>
        <p:spPr>
          <a:xfrm flipV="1">
            <a:off x="7981502"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19" name="Line">
            <a:extLst>
              <a:ext uri="{FF2B5EF4-FFF2-40B4-BE49-F238E27FC236}">
                <a16:creationId xmlns:a16="http://schemas.microsoft.com/office/drawing/2014/main" id="{57F1387E-3FE7-4580-9BE2-DEF2AF407FE7}"/>
              </a:ext>
            </a:extLst>
          </p:cNvPr>
          <p:cNvSpPr/>
          <p:nvPr/>
        </p:nvSpPr>
        <p:spPr>
          <a:xfrm flipV="1">
            <a:off x="8610003"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0" name="Line">
            <a:extLst>
              <a:ext uri="{FF2B5EF4-FFF2-40B4-BE49-F238E27FC236}">
                <a16:creationId xmlns:a16="http://schemas.microsoft.com/office/drawing/2014/main" id="{75020FD3-71A3-4781-9DC9-28DB8A81EEB4}"/>
              </a:ext>
            </a:extLst>
          </p:cNvPr>
          <p:cNvSpPr/>
          <p:nvPr/>
        </p:nvSpPr>
        <p:spPr>
          <a:xfrm flipV="1">
            <a:off x="923850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1" name="Line">
            <a:extLst>
              <a:ext uri="{FF2B5EF4-FFF2-40B4-BE49-F238E27FC236}">
                <a16:creationId xmlns:a16="http://schemas.microsoft.com/office/drawing/2014/main" id="{7468F2EA-8826-4A90-BA3C-5BE19B9E2E58}"/>
              </a:ext>
            </a:extLst>
          </p:cNvPr>
          <p:cNvSpPr/>
          <p:nvPr/>
        </p:nvSpPr>
        <p:spPr>
          <a:xfrm flipV="1">
            <a:off x="9867004"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2" name="Line">
            <a:extLst>
              <a:ext uri="{FF2B5EF4-FFF2-40B4-BE49-F238E27FC236}">
                <a16:creationId xmlns:a16="http://schemas.microsoft.com/office/drawing/2014/main" id="{F237B288-1127-41B8-868E-DA6298AED16D}"/>
              </a:ext>
            </a:extLst>
          </p:cNvPr>
          <p:cNvSpPr/>
          <p:nvPr/>
        </p:nvSpPr>
        <p:spPr>
          <a:xfrm flipV="1">
            <a:off x="1049550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3" name="Line">
            <a:extLst>
              <a:ext uri="{FF2B5EF4-FFF2-40B4-BE49-F238E27FC236}">
                <a16:creationId xmlns:a16="http://schemas.microsoft.com/office/drawing/2014/main" id="{DA2E10CC-5914-4EDE-AA6B-579B2C8C2255}"/>
              </a:ext>
            </a:extLst>
          </p:cNvPr>
          <p:cNvSpPr/>
          <p:nvPr/>
        </p:nvSpPr>
        <p:spPr>
          <a:xfrm flipV="1">
            <a:off x="11124005"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4" name="Line">
            <a:extLst>
              <a:ext uri="{FF2B5EF4-FFF2-40B4-BE49-F238E27FC236}">
                <a16:creationId xmlns:a16="http://schemas.microsoft.com/office/drawing/2014/main" id="{8514C86C-3149-4DC1-A840-042F0D21266B}"/>
              </a:ext>
            </a:extLst>
          </p:cNvPr>
          <p:cNvSpPr/>
          <p:nvPr/>
        </p:nvSpPr>
        <p:spPr>
          <a:xfrm flipV="1">
            <a:off x="11752507" y="-51973"/>
            <a:ext cx="1" cy="6936545"/>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 name="Title 1">
            <a:extLst>
              <a:ext uri="{FF2B5EF4-FFF2-40B4-BE49-F238E27FC236}">
                <a16:creationId xmlns:a16="http://schemas.microsoft.com/office/drawing/2014/main" id="{43C89D64-E8C9-485C-8EBB-E399218262FC}"/>
              </a:ext>
            </a:extLst>
          </p:cNvPr>
          <p:cNvSpPr>
            <a:spLocks noGrp="1"/>
          </p:cNvSpPr>
          <p:nvPr>
            <p:ph type="title"/>
          </p:nvPr>
        </p:nvSpPr>
        <p:spPr>
          <a:xfrm>
            <a:off x="2192400" y="2233800"/>
            <a:ext cx="7806600" cy="2557800"/>
          </a:xfrm>
        </p:spPr>
        <p:txBody>
          <a:bodyPr lIns="46800" rIns="46800">
            <a:noAutofit/>
          </a:bodyPr>
          <a:lstStyle>
            <a:lvl1pPr algn="ctr">
              <a:defRPr sz="3000" i="1"/>
            </a:lvl1pPr>
          </a:lstStyle>
          <a:p>
            <a:r>
              <a:rPr lang="en-GB"/>
              <a:t>Click to edit Master title style</a:t>
            </a:r>
            <a:endParaRPr lang="pl-PL"/>
          </a:p>
        </p:txBody>
      </p:sp>
      <p:sp>
        <p:nvSpPr>
          <p:cNvPr id="3" name="Date Placeholder 2">
            <a:extLst>
              <a:ext uri="{FF2B5EF4-FFF2-40B4-BE49-F238E27FC236}">
                <a16:creationId xmlns:a16="http://schemas.microsoft.com/office/drawing/2014/main" id="{3551F03D-170F-4C90-8E44-BB0C4231F18F}"/>
              </a:ext>
            </a:extLst>
          </p:cNvPr>
          <p:cNvSpPr>
            <a:spLocks noGrp="1"/>
          </p:cNvSpPr>
          <p:nvPr>
            <p:ph type="dt" sz="half" idx="10"/>
          </p:nvPr>
        </p:nvSpPr>
        <p:spPr/>
        <p:txBody>
          <a:bodyPr/>
          <a:lstStyle/>
          <a:p>
            <a:fld id="{FC15615B-3397-4817-B3F7-A5049430E3CF}" type="datetime1">
              <a:rPr lang="pl-PL" smtClean="0"/>
              <a:t>3.04.2024</a:t>
            </a:fld>
            <a:endParaRPr lang="pl-PL"/>
          </a:p>
        </p:txBody>
      </p:sp>
      <p:sp>
        <p:nvSpPr>
          <p:cNvPr id="4" name="Slide Number Placeholder 3">
            <a:extLst>
              <a:ext uri="{FF2B5EF4-FFF2-40B4-BE49-F238E27FC236}">
                <a16:creationId xmlns:a16="http://schemas.microsoft.com/office/drawing/2014/main" id="{114B38E4-5D27-4AB3-8E78-EC5C9F9D4982}"/>
              </a:ext>
            </a:extLst>
          </p:cNvPr>
          <p:cNvSpPr>
            <a:spLocks noGrp="1"/>
          </p:cNvSpPr>
          <p:nvPr>
            <p:ph type="sldNum" sz="quarter" idx="11"/>
          </p:nvPr>
        </p:nvSpPr>
        <p:spPr/>
        <p:txBody>
          <a:bodyPr/>
          <a:lstStyle/>
          <a:p>
            <a:fld id="{A5081EEF-004A-4625-9A68-49D50C34D2A4}" type="slidenum">
              <a:rPr lang="pl-PL" smtClean="0"/>
              <a:pPr/>
              <a:t>‹#›</a:t>
            </a:fld>
            <a:endParaRPr lang="pl-PL"/>
          </a:p>
        </p:txBody>
      </p:sp>
      <p:sp>
        <p:nvSpPr>
          <p:cNvPr id="5" name="Footer Placeholder 4">
            <a:extLst>
              <a:ext uri="{FF2B5EF4-FFF2-40B4-BE49-F238E27FC236}">
                <a16:creationId xmlns:a16="http://schemas.microsoft.com/office/drawing/2014/main" id="{6CF23A12-8527-4DBF-A045-424279F4D124}"/>
              </a:ext>
            </a:extLst>
          </p:cNvPr>
          <p:cNvSpPr>
            <a:spLocks noGrp="1"/>
          </p:cNvSpPr>
          <p:nvPr>
            <p:ph type="ftr" sz="quarter" idx="12"/>
          </p:nvPr>
        </p:nvSpPr>
        <p:spPr/>
        <p:txBody>
          <a:bodyPr/>
          <a:lstStyle/>
          <a:p>
            <a:r>
              <a:rPr lang="en-US"/>
              <a:t>Client name</a:t>
            </a:r>
            <a:br>
              <a:rPr lang="pl-PL"/>
            </a:br>
            <a:r>
              <a:rPr lang="en-US"/>
              <a:t>Presentation title</a:t>
            </a:r>
          </a:p>
          <a:p>
            <a:endParaRPr lang="pl-PL"/>
          </a:p>
        </p:txBody>
      </p:sp>
      <p:sp>
        <p:nvSpPr>
          <p:cNvPr id="25" name="Line">
            <a:extLst>
              <a:ext uri="{FF2B5EF4-FFF2-40B4-BE49-F238E27FC236}">
                <a16:creationId xmlns:a16="http://schemas.microsoft.com/office/drawing/2014/main" id="{E65DA700-B089-44B3-A3F4-1C16B1733BF0}"/>
              </a:ext>
            </a:extLst>
          </p:cNvPr>
          <p:cNvSpPr/>
          <p:nvPr/>
        </p:nvSpPr>
        <p:spPr>
          <a:xfrm>
            <a:off x="-13759" y="2623468"/>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6" name="Line">
            <a:extLst>
              <a:ext uri="{FF2B5EF4-FFF2-40B4-BE49-F238E27FC236}">
                <a16:creationId xmlns:a16="http://schemas.microsoft.com/office/drawing/2014/main" id="{BDF0B983-AABF-4F2A-8C69-8E58C527F313}"/>
              </a:ext>
            </a:extLst>
          </p:cNvPr>
          <p:cNvSpPr/>
          <p:nvPr/>
        </p:nvSpPr>
        <p:spPr>
          <a:xfrm>
            <a:off x="-13759" y="3253623"/>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7" name="Line">
            <a:extLst>
              <a:ext uri="{FF2B5EF4-FFF2-40B4-BE49-F238E27FC236}">
                <a16:creationId xmlns:a16="http://schemas.microsoft.com/office/drawing/2014/main" id="{00746D34-C7C6-47C7-BE55-239252D5E85F}"/>
              </a:ext>
            </a:extLst>
          </p:cNvPr>
          <p:cNvSpPr/>
          <p:nvPr/>
        </p:nvSpPr>
        <p:spPr>
          <a:xfrm>
            <a:off x="-13759" y="3883777"/>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8" name="Line">
            <a:extLst>
              <a:ext uri="{FF2B5EF4-FFF2-40B4-BE49-F238E27FC236}">
                <a16:creationId xmlns:a16="http://schemas.microsoft.com/office/drawing/2014/main" id="{D5116BDB-F1A1-40CD-A151-AFC9CE4B1CAF}"/>
              </a:ext>
            </a:extLst>
          </p:cNvPr>
          <p:cNvSpPr/>
          <p:nvPr/>
        </p:nvSpPr>
        <p:spPr>
          <a:xfrm>
            <a:off x="-13759" y="4513932"/>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29" name="Line">
            <a:extLst>
              <a:ext uri="{FF2B5EF4-FFF2-40B4-BE49-F238E27FC236}">
                <a16:creationId xmlns:a16="http://schemas.microsoft.com/office/drawing/2014/main" id="{6AC83754-4737-4957-822B-4D59C7DA999B}"/>
              </a:ext>
            </a:extLst>
          </p:cNvPr>
          <p:cNvSpPr/>
          <p:nvPr/>
        </p:nvSpPr>
        <p:spPr>
          <a:xfrm>
            <a:off x="-13759" y="733005"/>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0" name="Line">
            <a:extLst>
              <a:ext uri="{FF2B5EF4-FFF2-40B4-BE49-F238E27FC236}">
                <a16:creationId xmlns:a16="http://schemas.microsoft.com/office/drawing/2014/main" id="{3D821200-6857-4B32-9562-C9D7F1BCF175}"/>
              </a:ext>
            </a:extLst>
          </p:cNvPr>
          <p:cNvSpPr/>
          <p:nvPr/>
        </p:nvSpPr>
        <p:spPr>
          <a:xfrm>
            <a:off x="-13759" y="1363159"/>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1" name="Line">
            <a:extLst>
              <a:ext uri="{FF2B5EF4-FFF2-40B4-BE49-F238E27FC236}">
                <a16:creationId xmlns:a16="http://schemas.microsoft.com/office/drawing/2014/main" id="{C216D95D-5FE7-4F3A-AFE9-C04C7BD78442}"/>
              </a:ext>
            </a:extLst>
          </p:cNvPr>
          <p:cNvSpPr/>
          <p:nvPr/>
        </p:nvSpPr>
        <p:spPr>
          <a:xfrm>
            <a:off x="-13759" y="5144086"/>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2" name="Line">
            <a:extLst>
              <a:ext uri="{FF2B5EF4-FFF2-40B4-BE49-F238E27FC236}">
                <a16:creationId xmlns:a16="http://schemas.microsoft.com/office/drawing/2014/main" id="{FF716248-7045-4684-B91B-58DFF79B3123}"/>
              </a:ext>
            </a:extLst>
          </p:cNvPr>
          <p:cNvSpPr/>
          <p:nvPr/>
        </p:nvSpPr>
        <p:spPr>
          <a:xfrm>
            <a:off x="-13759" y="5774241"/>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3" name="Line">
            <a:extLst>
              <a:ext uri="{FF2B5EF4-FFF2-40B4-BE49-F238E27FC236}">
                <a16:creationId xmlns:a16="http://schemas.microsoft.com/office/drawing/2014/main" id="{BC306A5C-B163-4230-8E9B-45E6FAD1210C}"/>
              </a:ext>
            </a:extLst>
          </p:cNvPr>
          <p:cNvSpPr/>
          <p:nvPr/>
        </p:nvSpPr>
        <p:spPr>
          <a:xfrm>
            <a:off x="-13759" y="6404395"/>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4" name="Line">
            <a:extLst>
              <a:ext uri="{FF2B5EF4-FFF2-40B4-BE49-F238E27FC236}">
                <a16:creationId xmlns:a16="http://schemas.microsoft.com/office/drawing/2014/main" id="{D6697EA5-AC71-4954-91B5-C2AF6F4E4F80}"/>
              </a:ext>
            </a:extLst>
          </p:cNvPr>
          <p:cNvSpPr/>
          <p:nvPr/>
        </p:nvSpPr>
        <p:spPr>
          <a:xfrm>
            <a:off x="-13759" y="102850"/>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
        <p:nvSpPr>
          <p:cNvPr id="35" name="Line">
            <a:extLst>
              <a:ext uri="{FF2B5EF4-FFF2-40B4-BE49-F238E27FC236}">
                <a16:creationId xmlns:a16="http://schemas.microsoft.com/office/drawing/2014/main" id="{5D976DC4-F31A-4819-B873-4474CE466529}"/>
              </a:ext>
            </a:extLst>
          </p:cNvPr>
          <p:cNvSpPr/>
          <p:nvPr/>
        </p:nvSpPr>
        <p:spPr>
          <a:xfrm>
            <a:off x="-13759" y="1993314"/>
            <a:ext cx="12219517" cy="1"/>
          </a:xfrm>
          <a:prstGeom prst="line">
            <a:avLst/>
          </a:prstGeom>
          <a:ln w="12700">
            <a:solidFill>
              <a:srgbClr val="000000"/>
            </a:solidFill>
            <a:miter/>
          </a:ln>
          <a:effectLst>
            <a:reflection stA="50000" endPos="40000" dir="5400000" sy="-100000" algn="bl" rotWithShape="0"/>
          </a:effectLst>
        </p:spPr>
        <p:txBody>
          <a:bodyPr lIns="22860" rIns="22860"/>
          <a:lstStyle/>
          <a:p>
            <a:endParaRPr sz="1800"/>
          </a:p>
        </p:txBody>
      </p:sp>
    </p:spTree>
    <p:extLst>
      <p:ext uri="{BB962C8B-B14F-4D97-AF65-F5344CB8AC3E}">
        <p14:creationId xmlns:p14="http://schemas.microsoft.com/office/powerpoint/2010/main" val="1207415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Index">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5F284-8B4C-435B-A705-0C4E25F2FCAE}"/>
              </a:ext>
            </a:extLst>
          </p:cNvPr>
          <p:cNvSpPr>
            <a:spLocks noGrp="1"/>
          </p:cNvSpPr>
          <p:nvPr>
            <p:ph type="body" sz="quarter" idx="26" hasCustomPrompt="1"/>
          </p:nvPr>
        </p:nvSpPr>
        <p:spPr>
          <a:xfrm>
            <a:off x="1224160" y="1176083"/>
            <a:ext cx="2141262" cy="4505837"/>
          </a:xfrm>
        </p:spPr>
        <p:txBody>
          <a:bodyPr anchor="b"/>
          <a:lstStyle>
            <a:lvl1pPr marL="0" indent="0" algn="ctr">
              <a:lnSpc>
                <a:spcPct val="130000"/>
              </a:lnSpc>
              <a:buNone/>
              <a:defRPr sz="2250">
                <a:solidFill>
                  <a:schemeClr val="bg1"/>
                </a:solidFill>
              </a:defRPr>
            </a:lvl1pPr>
          </a:lstStyle>
          <a:p>
            <a:pPr lvl="0"/>
            <a:r>
              <a:rPr lang="pl-PL"/>
              <a:t>1.0</a:t>
            </a:r>
            <a:br>
              <a:rPr lang="pl-PL"/>
            </a:br>
            <a:r>
              <a:rPr lang="pl-PL"/>
              <a:t>2.0</a:t>
            </a:r>
            <a:br>
              <a:rPr lang="pl-PL"/>
            </a:br>
            <a:r>
              <a:rPr lang="pl-PL"/>
              <a:t>3.0</a:t>
            </a:r>
            <a:br>
              <a:rPr lang="pl-PL"/>
            </a:br>
            <a:r>
              <a:rPr lang="pl-PL"/>
              <a:t>4.0</a:t>
            </a:r>
            <a:br>
              <a:rPr lang="pl-PL"/>
            </a:br>
            <a:r>
              <a:rPr lang="pl-PL"/>
              <a:t>5.0</a:t>
            </a:r>
            <a:endParaRPr lang="en-US"/>
          </a:p>
        </p:txBody>
      </p:sp>
      <p:sp>
        <p:nvSpPr>
          <p:cNvPr id="10" name="Text Placeholder 3">
            <a:extLst>
              <a:ext uri="{FF2B5EF4-FFF2-40B4-BE49-F238E27FC236}">
                <a16:creationId xmlns:a16="http://schemas.microsoft.com/office/drawing/2014/main" id="{EA9CEF4E-7FB6-4F33-9847-06C983A94DBF}"/>
              </a:ext>
            </a:extLst>
          </p:cNvPr>
          <p:cNvSpPr>
            <a:spLocks noGrp="1"/>
          </p:cNvSpPr>
          <p:nvPr>
            <p:ph type="body" sz="quarter" idx="25" hasCustomPrompt="1"/>
          </p:nvPr>
        </p:nvSpPr>
        <p:spPr>
          <a:xfrm>
            <a:off x="3365423" y="1176083"/>
            <a:ext cx="5768697" cy="4505837"/>
          </a:xfrm>
        </p:spPr>
        <p:txBody>
          <a:bodyPr anchor="b"/>
          <a:lstStyle>
            <a:lvl1pPr marL="0" indent="0" algn="l">
              <a:lnSpc>
                <a:spcPct val="130000"/>
              </a:lnSpc>
              <a:buNone/>
              <a:defRPr sz="2250">
                <a:solidFill>
                  <a:schemeClr val="bg1"/>
                </a:solidFill>
              </a:defRPr>
            </a:lvl1pPr>
          </a:lstStyle>
          <a:p>
            <a:pPr marL="0" marR="0" lvl="0" indent="0" algn="l" defTabSz="457200" rtl="0" eaLnBrk="1" fontAlgn="auto" latinLnBrk="0" hangingPunct="1">
              <a:lnSpc>
                <a:spcPct val="130000"/>
              </a:lnSpc>
              <a:spcBef>
                <a:spcPts val="0"/>
              </a:spcBef>
              <a:spcAft>
                <a:spcPts val="0"/>
              </a:spcAft>
              <a:buClrTx/>
              <a:buSzPct val="100000"/>
              <a:buFont typeface="Arial"/>
              <a:buNone/>
              <a:tabLst/>
              <a:defRPr/>
            </a:pPr>
            <a:r>
              <a:rPr lang="en-US" noProof="0"/>
              <a:t>Chapter title 1 </a:t>
            </a:r>
            <a:br>
              <a:rPr lang="en-US" noProof="0"/>
            </a:br>
            <a:r>
              <a:rPr lang="en-US" noProof="0"/>
              <a:t>Chapter title 2</a:t>
            </a:r>
            <a:br>
              <a:rPr lang="en-US" noProof="0"/>
            </a:br>
            <a:r>
              <a:rPr lang="en-US" noProof="0"/>
              <a:t>Chapter title 3</a:t>
            </a:r>
            <a:br>
              <a:rPr lang="en-US" noProof="0"/>
            </a:br>
            <a:r>
              <a:rPr lang="en-US" noProof="0"/>
              <a:t>Chapter title 4</a:t>
            </a:r>
            <a:br>
              <a:rPr lang="pl-PL" noProof="0"/>
            </a:br>
            <a:r>
              <a:rPr lang="en-US" noProof="0"/>
              <a:t>Chapter title 5</a:t>
            </a:r>
          </a:p>
        </p:txBody>
      </p:sp>
      <p:sp>
        <p:nvSpPr>
          <p:cNvPr id="33"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7" name="Text Placeholder 2">
            <a:extLst>
              <a:ext uri="{FF2B5EF4-FFF2-40B4-BE49-F238E27FC236}">
                <a16:creationId xmlns:a16="http://schemas.microsoft.com/office/drawing/2014/main" id="{18C8B351-A16B-454E-ABE2-07CC6663731F}"/>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8" name="FORTE DIGITAL">
            <a:extLst>
              <a:ext uri="{FF2B5EF4-FFF2-40B4-BE49-F238E27FC236}">
                <a16:creationId xmlns:a16="http://schemas.microsoft.com/office/drawing/2014/main" id="{176F2F66-9332-4F8B-BA47-F3C10E12A49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9" name="Date Placeholder 3">
            <a:extLst>
              <a:ext uri="{FF2B5EF4-FFF2-40B4-BE49-F238E27FC236}">
                <a16:creationId xmlns:a16="http://schemas.microsoft.com/office/drawing/2014/main" id="{339A49AF-92ED-4309-9862-BFFF4C25F907}"/>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122852584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66086863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230634944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352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8CFC2C63-5A60-E341-BEE3-7F2699482FB9}"/>
              </a:ext>
            </a:extLst>
          </p:cNvPr>
          <p:cNvSpPr>
            <a:spLocks noGrp="1"/>
          </p:cNvSpPr>
          <p:nvPr>
            <p:ph type="sldNum" sz="quarter" idx="10"/>
          </p:nvPr>
        </p:nvSpPr>
        <p:spPr>
          <a:xfrm>
            <a:off x="11772045" y="6463765"/>
            <a:ext cx="127856" cy="107722"/>
          </a:xfrm>
        </p:spPr>
        <p:txBody>
          <a:bodyPr/>
          <a:lstStyle/>
          <a:p>
            <a:fld id="{0DAF675D-1243-4992-8B11-EAEE2B0B3E27}" type="slidenum">
              <a:rPr lang="en-US" smtClean="0"/>
              <a:t>‹#›</a:t>
            </a:fld>
            <a:endParaRPr lang="en-US"/>
          </a:p>
        </p:txBody>
      </p:sp>
    </p:spTree>
    <p:extLst>
      <p:ext uri="{BB962C8B-B14F-4D97-AF65-F5344CB8AC3E}">
        <p14:creationId xmlns:p14="http://schemas.microsoft.com/office/powerpoint/2010/main" val="121952199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1224160" y="1804353"/>
            <a:ext cx="7913954" cy="3872715"/>
          </a:xfrm>
        </p:spPr>
        <p:txBody>
          <a:bodyPr anchor="t"/>
          <a:lstStyle>
            <a:lvl1pPr marL="0" indent="0" algn="l">
              <a:lnSpc>
                <a:spcPct val="110000"/>
              </a:lnSpc>
              <a:buNone/>
              <a:defRPr sz="4500">
                <a:solidFill>
                  <a:schemeClr val="bg1"/>
                </a:solidFill>
              </a:defRPr>
            </a:lvl1pPr>
          </a:lstStyle>
          <a:p>
            <a:pPr lvl="0"/>
            <a:r>
              <a:rPr lang="pl-PL"/>
              <a:t>1.0</a:t>
            </a:r>
            <a:br>
              <a:rPr lang="pl-PL"/>
            </a:br>
            <a:r>
              <a:rPr lang="en-US"/>
              <a:t>Enter chapter title here</a:t>
            </a:r>
          </a:p>
        </p:txBody>
      </p:sp>
      <p:sp>
        <p:nvSpPr>
          <p:cNvPr id="44" name="Slide Number"/>
          <p:cNvSpPr txBox="1">
            <a:spLocks noGrp="1"/>
          </p:cNvSpPr>
          <p:nvPr>
            <p:ph type="sldNum" sz="quarter" idx="2"/>
          </p:nvPr>
        </p:nvSpPr>
        <p:spPr>
          <a:xfrm>
            <a:off x="11774902" y="6464529"/>
            <a:ext cx="127856" cy="107722"/>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3353892" y="291336"/>
            <a:ext cx="5220279" cy="215444"/>
          </a:xfrm>
        </p:spPr>
        <p:txBody>
          <a:bodyPr/>
          <a:lstStyle>
            <a:lvl1pPr marL="0" indent="0">
              <a:lnSpc>
                <a:spcPct val="100000"/>
              </a:lnSpc>
              <a:buNone/>
              <a:defRPr sz="700" cap="all" spc="50" baseline="0">
                <a:solidFill>
                  <a:schemeClr val="bg1"/>
                </a:solidFill>
              </a:defRPr>
            </a:lvl1pPr>
          </a:lstStyle>
          <a:p>
            <a:pPr lvl="0"/>
            <a:r>
              <a:rPr lang="en-US" noProof="0"/>
              <a:t>Client name</a:t>
            </a:r>
            <a:br>
              <a:rPr lang="pl-PL" noProof="0"/>
            </a:br>
            <a:r>
              <a:rPr lang="en-US" noProof="0"/>
              <a:t>Presentation title</a:t>
            </a:r>
          </a:p>
        </p:txBody>
      </p:sp>
      <p:sp>
        <p:nvSpPr>
          <p:cNvPr id="7" name="FORTE DIGITAL">
            <a:extLst>
              <a:ext uri="{FF2B5EF4-FFF2-40B4-BE49-F238E27FC236}">
                <a16:creationId xmlns:a16="http://schemas.microsoft.com/office/drawing/2014/main" id="{BAF67101-AA47-4D62-8F0D-A35594C94A29}"/>
              </a:ext>
            </a:extLst>
          </p:cNvPr>
          <p:cNvSpPr txBox="1"/>
          <p:nvPr/>
        </p:nvSpPr>
        <p:spPr>
          <a:xfrm>
            <a:off x="308008" y="291336"/>
            <a:ext cx="1563126" cy="10772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11328400" y="291337"/>
            <a:ext cx="552450" cy="101601"/>
          </a:xfrm>
          <a:prstGeom prst="rect">
            <a:avLst/>
          </a:prstGeom>
        </p:spPr>
        <p:txBody>
          <a:bodyPr lIns="0" tIns="0" rIns="0" bIns="0"/>
          <a:lstStyle>
            <a:lvl1pPr>
              <a:defRPr sz="700">
                <a:solidFill>
                  <a:schemeClr val="bg1"/>
                </a:solidFill>
                <a:latin typeface="Roboto Medium"/>
              </a:defRPr>
            </a:lvl1pPr>
          </a:lstStyle>
          <a:p>
            <a:pPr algn="r"/>
            <a:fld id="{C9FEF3E5-3980-45FF-82C0-845747966C85}" type="datetime1">
              <a:rPr lang="pl-PL" noProof="0" smtClean="0"/>
              <a:t>3.04.2024</a:t>
            </a:fld>
            <a:endParaRPr lang="en-US" noProof="0"/>
          </a:p>
        </p:txBody>
      </p:sp>
    </p:spTree>
    <p:extLst>
      <p:ext uri="{BB962C8B-B14F-4D97-AF65-F5344CB8AC3E}">
        <p14:creationId xmlns:p14="http://schemas.microsoft.com/office/powerpoint/2010/main" val="37865172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1064141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4266986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A3217B-91BF-F94E-9072-57BADD6D61A0}" type="datetimeFigureOut">
              <a:rPr lang="en-NO" smtClean="0"/>
              <a:t>03/04/2024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708153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FAA3217B-91BF-F94E-9072-57BADD6D61A0}" type="datetimeFigureOut">
              <a:rPr lang="en-NO" smtClean="0"/>
              <a:t>03/04/2024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319290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FAA3217B-91BF-F94E-9072-57BADD6D61A0}" type="datetimeFigureOut">
              <a:rPr lang="en-NO" smtClean="0"/>
              <a:t>03/04/2024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756106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3217B-91BF-F94E-9072-57BADD6D61A0}" type="datetimeFigureOut">
              <a:rPr lang="en-NO" smtClean="0"/>
              <a:t>03/04/2024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41466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250226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AA3217B-91BF-F94E-9072-57BADD6D61A0}" type="datetimeFigureOut">
              <a:rPr lang="en-NO" smtClean="0"/>
              <a:t>03/04/2024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47BD0167-B492-1D43-A5C7-DB955652DAD8}" type="slidenum">
              <a:rPr lang="en-NO" smtClean="0"/>
              <a:t>‹#›</a:t>
            </a:fld>
            <a:endParaRPr lang="en-NO"/>
          </a:p>
        </p:txBody>
      </p:sp>
    </p:spTree>
    <p:extLst>
      <p:ext uri="{BB962C8B-B14F-4D97-AF65-F5344CB8AC3E}">
        <p14:creationId xmlns:p14="http://schemas.microsoft.com/office/powerpoint/2010/main" val="68035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3217B-91BF-F94E-9072-57BADD6D61A0}" type="datetimeFigureOut">
              <a:rPr lang="en-NO" smtClean="0"/>
              <a:t>03/04/2024</a:t>
            </a:fld>
            <a:endParaRPr lang="en-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D0167-B492-1D43-A5C7-DB955652DAD8}" type="slidenum">
              <a:rPr lang="en-NO" smtClean="0"/>
              <a:t>‹#›</a:t>
            </a:fld>
            <a:endParaRPr lang="en-NO"/>
          </a:p>
        </p:txBody>
      </p:sp>
    </p:spTree>
    <p:extLst>
      <p:ext uri="{BB962C8B-B14F-4D97-AF65-F5344CB8AC3E}">
        <p14:creationId xmlns:p14="http://schemas.microsoft.com/office/powerpoint/2010/main" val="1099967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RTE DIGITAL">
            <a:extLst>
              <a:ext uri="{FF2B5EF4-FFF2-40B4-BE49-F238E27FC236}">
                <a16:creationId xmlns:a16="http://schemas.microsoft.com/office/drawing/2014/main" id="{5F787396-3E64-487C-8767-E208821CD329}"/>
              </a:ext>
            </a:extLst>
          </p:cNvPr>
          <p:cNvSpPr txBox="1"/>
          <p:nvPr/>
        </p:nvSpPr>
        <p:spPr>
          <a:xfrm>
            <a:off x="308008" y="291336"/>
            <a:ext cx="1563126"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sz="700" noProof="0"/>
              <a:t>FORTE DIGITAL</a:t>
            </a:r>
          </a:p>
        </p:txBody>
      </p:sp>
      <p:sp>
        <p:nvSpPr>
          <p:cNvPr id="3" name="Date Placeholder 2">
            <a:extLst>
              <a:ext uri="{FF2B5EF4-FFF2-40B4-BE49-F238E27FC236}">
                <a16:creationId xmlns:a16="http://schemas.microsoft.com/office/drawing/2014/main" id="{F0DA6F2A-1EFB-4FF3-B785-0CF5A8AB84B9}"/>
              </a:ext>
            </a:extLst>
          </p:cNvPr>
          <p:cNvSpPr>
            <a:spLocks noGrp="1"/>
          </p:cNvSpPr>
          <p:nvPr>
            <p:ph type="dt" sz="half" idx="2"/>
          </p:nvPr>
        </p:nvSpPr>
        <p:spPr>
          <a:xfrm>
            <a:off x="11345400" y="291600"/>
            <a:ext cx="536400" cy="100800"/>
          </a:xfrm>
          <a:prstGeom prst="rect">
            <a:avLst/>
          </a:prstGeom>
        </p:spPr>
        <p:txBody>
          <a:bodyPr vert="horz" lIns="0" tIns="0" rIns="0" bIns="0" rtlCol="0" anchor="t"/>
          <a:lstStyle>
            <a:lvl1pPr algn="l">
              <a:defRPr sz="700">
                <a:solidFill>
                  <a:schemeClr val="tx1">
                    <a:tint val="75000"/>
                  </a:schemeClr>
                </a:solidFill>
                <a:latin typeface="Roboto Medium" panose="02000000000000000000" pitchFamily="2" charset="0"/>
                <a:ea typeface="Roboto Medium" panose="02000000000000000000" pitchFamily="2" charset="0"/>
              </a:defRPr>
            </a:lvl1pPr>
          </a:lstStyle>
          <a:p>
            <a:fld id="{A8AD308A-F818-43E1-AA9E-31340C71C4CE}" type="datetime1">
              <a:rPr lang="pl-PL" smtClean="0"/>
              <a:t>3.04.2024</a:t>
            </a:fld>
            <a:endParaRPr lang="pl-PL"/>
          </a:p>
        </p:txBody>
      </p:sp>
      <p:sp>
        <p:nvSpPr>
          <p:cNvPr id="5" name="Slide Number Placeholder 4">
            <a:extLst>
              <a:ext uri="{FF2B5EF4-FFF2-40B4-BE49-F238E27FC236}">
                <a16:creationId xmlns:a16="http://schemas.microsoft.com/office/drawing/2014/main" id="{BB4EA3E5-EF76-4374-B496-D8D75862BCA2}"/>
              </a:ext>
            </a:extLst>
          </p:cNvPr>
          <p:cNvSpPr>
            <a:spLocks noGrp="1"/>
          </p:cNvSpPr>
          <p:nvPr>
            <p:ph type="sldNum" sz="quarter" idx="4"/>
          </p:nvPr>
        </p:nvSpPr>
        <p:spPr>
          <a:xfrm>
            <a:off x="9059400" y="6204600"/>
            <a:ext cx="2844000" cy="369000"/>
          </a:xfrm>
          <a:prstGeom prst="rect">
            <a:avLst/>
          </a:prstGeom>
        </p:spPr>
        <p:txBody>
          <a:bodyPr vert="horz" lIns="0" tIns="0" rIns="0" bIns="0" rtlCol="0" anchor="b" anchorCtr="0"/>
          <a:lstStyle>
            <a:lvl1pPr algn="r">
              <a:defRPr sz="700">
                <a:solidFill>
                  <a:schemeClr val="tx1">
                    <a:tint val="75000"/>
                  </a:schemeClr>
                </a:solidFill>
                <a:latin typeface="Roboto Medium" panose="02000000000000000000" pitchFamily="2" charset="0"/>
                <a:ea typeface="Roboto Medium" panose="02000000000000000000" pitchFamily="2" charset="0"/>
              </a:defRPr>
            </a:lvl1pPr>
          </a:lstStyle>
          <a:p>
            <a:fld id="{A5081EEF-004A-4625-9A68-49D50C34D2A4}" type="slidenum">
              <a:rPr lang="pl-PL" smtClean="0"/>
              <a:pPr/>
              <a:t>‹#›</a:t>
            </a:fld>
            <a:endParaRPr lang="pl-PL"/>
          </a:p>
        </p:txBody>
      </p:sp>
      <p:sp>
        <p:nvSpPr>
          <p:cNvPr id="6" name="Footer Placeholder 5">
            <a:extLst>
              <a:ext uri="{FF2B5EF4-FFF2-40B4-BE49-F238E27FC236}">
                <a16:creationId xmlns:a16="http://schemas.microsoft.com/office/drawing/2014/main" id="{2DDB3409-D2B6-4F68-A1F4-0770057CD3BE}"/>
              </a:ext>
            </a:extLst>
          </p:cNvPr>
          <p:cNvSpPr>
            <a:spLocks noGrp="1"/>
          </p:cNvSpPr>
          <p:nvPr>
            <p:ph type="ftr" sz="quarter" idx="3"/>
          </p:nvPr>
        </p:nvSpPr>
        <p:spPr>
          <a:xfrm>
            <a:off x="3353891" y="291600"/>
            <a:ext cx="5220000" cy="216000"/>
          </a:xfrm>
          <a:prstGeom prst="rect">
            <a:avLst/>
          </a:prstGeom>
        </p:spPr>
        <p:txBody>
          <a:bodyPr vert="horz" lIns="0" tIns="0" rIns="0" bIns="0" rtlCol="0" anchor="t"/>
          <a:lstStyle>
            <a:lvl1pPr algn="l">
              <a:defRPr sz="700" cap="all" spc="50" baseline="0">
                <a:solidFill>
                  <a:schemeClr val="tx1">
                    <a:tint val="75000"/>
                  </a:schemeClr>
                </a:solidFill>
                <a:latin typeface="+mj-lt"/>
              </a:defRPr>
            </a:lvl1pPr>
          </a:lstStyle>
          <a:p>
            <a:r>
              <a:rPr lang="en-US"/>
              <a:t>Client name</a:t>
            </a:r>
            <a:br>
              <a:rPr lang="pl-PL"/>
            </a:br>
            <a:r>
              <a:rPr lang="en-US"/>
              <a:t>Presentation title</a:t>
            </a:r>
          </a:p>
          <a:p>
            <a:endParaRPr lang="pl-PL"/>
          </a:p>
        </p:txBody>
      </p:sp>
      <p:sp>
        <p:nvSpPr>
          <p:cNvPr id="11" name="Title Placeholder 10">
            <a:extLst>
              <a:ext uri="{FF2B5EF4-FFF2-40B4-BE49-F238E27FC236}">
                <a16:creationId xmlns:a16="http://schemas.microsoft.com/office/drawing/2014/main" id="{2895BB80-69AB-4170-AF53-CDB29B1B2851}"/>
              </a:ext>
            </a:extLst>
          </p:cNvPr>
          <p:cNvSpPr>
            <a:spLocks noGrp="1"/>
          </p:cNvSpPr>
          <p:nvPr>
            <p:ph type="title"/>
          </p:nvPr>
        </p:nvSpPr>
        <p:spPr>
          <a:xfrm>
            <a:off x="891139" y="2718252"/>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Tree>
    <p:extLst>
      <p:ext uri="{BB962C8B-B14F-4D97-AF65-F5344CB8AC3E}">
        <p14:creationId xmlns:p14="http://schemas.microsoft.com/office/powerpoint/2010/main" val="105028671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Lst>
  <p:hf hdr="0"/>
  <p:txStyles>
    <p:titleStyle>
      <a:lvl1pPr algn="l" defTabSz="914400" rtl="0" eaLnBrk="1" latinLnBrk="0" hangingPunct="1">
        <a:lnSpc>
          <a:spcPct val="120000"/>
        </a:lnSpc>
        <a:spcBef>
          <a:spcPct val="0"/>
        </a:spcBef>
        <a:buNone/>
        <a:defRPr sz="9000" kern="1200" cap="none" baseline="0">
          <a:solidFill>
            <a:schemeClr val="tx1"/>
          </a:solidFill>
          <a:latin typeface="+mj-lt"/>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hyperlink" Target="https://ijessr.com/" TargetMode="External"/><Relationship Id="rId3" Type="http://schemas.openxmlformats.org/officeDocument/2006/relationships/hyperlink" Target="https://www.artiref.com/trucs-et-astuces/hotel-2-0-lhotellerie-est-morte-vive-lhospitalite.html/attachment/airbnb" TargetMode="External"/><Relationship Id="rId7" Type="http://schemas.openxmlformats.org/officeDocument/2006/relationships/hyperlink" Target="https://wiki.ead.pucv.cl/index.php/Estudios_previos:_C%C3%B3mo_es_la_experiencia_de_las_personas_y_estudio_de_casos_y_referencias" TargetMode="External"/><Relationship Id="rId12"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6.gif"/><Relationship Id="rId11" Type="http://schemas.openxmlformats.org/officeDocument/2006/relationships/hyperlink" Target="https://pt.m.wikipedia.org/wiki/Ficheiro:Uber_logo_2018.png" TargetMode="External"/><Relationship Id="rId5" Type="http://schemas.openxmlformats.org/officeDocument/2006/relationships/hyperlink" Target="https://www.pngall.com/netflix-png/download/34764" TargetMode="Externa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hyperlink" Target="https://ikkepedia.org/wiki/Na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Zookeeper_(film)"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conduktor.io/kafka/" TargetMode="External"/><Relationship Id="rId2" Type="http://schemas.openxmlformats.org/officeDocument/2006/relationships/hyperlink" Target="https://www.udemy.com/course/apache-kafka/"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conduktor.io/kafka/" TargetMode="External"/><Relationship Id="rId2" Type="http://schemas.openxmlformats.org/officeDocument/2006/relationships/hyperlink" Target="https://www.udemy.com/course/apache-kafk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confluentinc/kafka-streams-examples/tree/maste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a:t>Kafka – 101</a:t>
            </a:r>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216672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25C1507-58BC-2F58-2D4D-118236D08A61}"/>
              </a:ext>
            </a:extLst>
          </p:cNvPr>
          <p:cNvPicPr>
            <a:picLocks noChangeAspect="1"/>
          </p:cNvPicPr>
          <p:nvPr/>
        </p:nvPicPr>
        <p:blipFill rotWithShape="1">
          <a:blip r:embed="rId2"/>
          <a:srcRect r="23864" b="-63"/>
          <a:stretch/>
        </p:blipFill>
        <p:spPr>
          <a:xfrm>
            <a:off x="241793" y="1138565"/>
            <a:ext cx="4657352" cy="3787451"/>
          </a:xfrm>
          <a:prstGeom prst="rect">
            <a:avLst/>
          </a:prstGeom>
        </p:spPr>
      </p:pic>
      <p:pic>
        <p:nvPicPr>
          <p:cNvPr id="4" name="Picture 3" descr="A screenshot of a phone&#10;&#10;Description automatically generated">
            <a:extLst>
              <a:ext uri="{FF2B5EF4-FFF2-40B4-BE49-F238E27FC236}">
                <a16:creationId xmlns:a16="http://schemas.microsoft.com/office/drawing/2014/main" id="{EC8D3DB1-4B9D-7568-9B8B-49320F3C87DA}"/>
              </a:ext>
            </a:extLst>
          </p:cNvPr>
          <p:cNvPicPr>
            <a:picLocks noChangeAspect="1"/>
          </p:cNvPicPr>
          <p:nvPr/>
        </p:nvPicPr>
        <p:blipFill>
          <a:blip r:embed="rId3"/>
          <a:stretch>
            <a:fillRect/>
          </a:stretch>
        </p:blipFill>
        <p:spPr>
          <a:xfrm>
            <a:off x="243434" y="4935538"/>
            <a:ext cx="4659368" cy="128686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D82E3AF-A2C0-44F0-B9F9-F2663F1FFAF6}"/>
              </a:ext>
            </a:extLst>
          </p:cNvPr>
          <p:cNvPicPr>
            <a:picLocks noChangeAspect="1"/>
          </p:cNvPicPr>
          <p:nvPr/>
        </p:nvPicPr>
        <p:blipFill>
          <a:blip r:embed="rId4"/>
          <a:stretch>
            <a:fillRect/>
          </a:stretch>
        </p:blipFill>
        <p:spPr>
          <a:xfrm>
            <a:off x="6304556" y="1130957"/>
            <a:ext cx="5819027" cy="3836276"/>
          </a:xfrm>
          <a:prstGeom prst="rect">
            <a:avLst/>
          </a:prstGeom>
        </p:spPr>
      </p:pic>
      <p:sp>
        <p:nvSpPr>
          <p:cNvPr id="7" name="TextBox 6">
            <a:extLst>
              <a:ext uri="{FF2B5EF4-FFF2-40B4-BE49-F238E27FC236}">
                <a16:creationId xmlns:a16="http://schemas.microsoft.com/office/drawing/2014/main" id="{AF137646-87E6-EFCD-68E1-055671B31F34}"/>
              </a:ext>
            </a:extLst>
          </p:cNvPr>
          <p:cNvSpPr txBox="1"/>
          <p:nvPr/>
        </p:nvSpPr>
        <p:spPr>
          <a:xfrm>
            <a:off x="1714499" y="193673"/>
            <a:ext cx="88566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Calibri"/>
                <a:cs typeface="Calibri"/>
              </a:rPr>
              <a:t>Docker-compose compared to plain docker commands</a:t>
            </a:r>
          </a:p>
        </p:txBody>
      </p:sp>
    </p:spTree>
    <p:extLst>
      <p:ext uri="{BB962C8B-B14F-4D97-AF65-F5344CB8AC3E}">
        <p14:creationId xmlns:p14="http://schemas.microsoft.com/office/powerpoint/2010/main" val="1236955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40BE-BB91-8E5F-71CC-3AEEA2A06D89}"/>
              </a:ext>
            </a:extLst>
          </p:cNvPr>
          <p:cNvSpPr>
            <a:spLocks noGrp="1"/>
          </p:cNvSpPr>
          <p:nvPr>
            <p:ph type="title"/>
          </p:nvPr>
        </p:nvSpPr>
        <p:spPr>
          <a:xfrm>
            <a:off x="838200" y="365125"/>
            <a:ext cx="10515600" cy="1325563"/>
          </a:xfrm>
        </p:spPr>
        <p:txBody>
          <a:bodyPr anchor="ctr">
            <a:normAutofit/>
          </a:bodyPr>
          <a:lstStyle/>
          <a:p>
            <a:r>
              <a:rPr lang="en-NO" dirty="0"/>
              <a:t>Kafka-ui.daud.dev (UI for kafka)</a:t>
            </a:r>
          </a:p>
        </p:txBody>
      </p:sp>
      <p:pic>
        <p:nvPicPr>
          <p:cNvPr id="6" name="Picture 5">
            <a:extLst>
              <a:ext uri="{FF2B5EF4-FFF2-40B4-BE49-F238E27FC236}">
                <a16:creationId xmlns:a16="http://schemas.microsoft.com/office/drawing/2014/main" id="{D9BC4816-FE4D-3FC1-952D-D1E49C78FBF6}"/>
              </a:ext>
            </a:extLst>
          </p:cNvPr>
          <p:cNvPicPr>
            <a:picLocks noChangeAspect="1"/>
          </p:cNvPicPr>
          <p:nvPr/>
        </p:nvPicPr>
        <p:blipFill>
          <a:blip r:embed="rId2"/>
          <a:stretch>
            <a:fillRect/>
          </a:stretch>
        </p:blipFill>
        <p:spPr>
          <a:xfrm>
            <a:off x="838200" y="2168304"/>
            <a:ext cx="5181600" cy="3665980"/>
          </a:xfrm>
          <a:prstGeom prst="rect">
            <a:avLst/>
          </a:prstGeom>
          <a:noFill/>
        </p:spPr>
      </p:pic>
      <p:sp>
        <p:nvSpPr>
          <p:cNvPr id="11" name="Content Placeholder 3">
            <a:extLst>
              <a:ext uri="{FF2B5EF4-FFF2-40B4-BE49-F238E27FC236}">
                <a16:creationId xmlns:a16="http://schemas.microsoft.com/office/drawing/2014/main" id="{881AC503-3AEB-9722-EEA5-24C90AF635B2}"/>
              </a:ext>
            </a:extLst>
          </p:cNvPr>
          <p:cNvSpPr>
            <a:spLocks noGrp="1"/>
          </p:cNvSpPr>
          <p:nvPr>
            <p:ph sz="half" idx="2"/>
          </p:nvPr>
        </p:nvSpPr>
        <p:spPr>
          <a:xfrm>
            <a:off x="6172200" y="1825625"/>
            <a:ext cx="5181600" cy="4351338"/>
          </a:xfrm>
        </p:spPr>
        <p:txBody>
          <a:bodyPr/>
          <a:lstStyle/>
          <a:p>
            <a:r>
              <a:rPr lang="en-US" dirty="0"/>
              <a:t>Bootstrap servers:</a:t>
            </a:r>
          </a:p>
          <a:p>
            <a:pPr lvl="1"/>
            <a:r>
              <a:rPr lang="en-US" dirty="0"/>
              <a:t>Kafka.daud.dev:19092</a:t>
            </a:r>
          </a:p>
          <a:p>
            <a:pPr lvl="1"/>
            <a:r>
              <a:rPr lang="en-US" dirty="0"/>
              <a:t>Kafka.daud.dev:19093</a:t>
            </a:r>
          </a:p>
          <a:p>
            <a:pPr lvl="1"/>
            <a:r>
              <a:rPr lang="en-US" dirty="0"/>
              <a:t>Kafka.daud.dev:19094</a:t>
            </a:r>
          </a:p>
          <a:p>
            <a:pPr lvl="1"/>
            <a:endParaRPr lang="en-US" dirty="0"/>
          </a:p>
          <a:p>
            <a:r>
              <a:rPr lang="en-US" dirty="0"/>
              <a:t>Game Topic</a:t>
            </a:r>
          </a:p>
          <a:p>
            <a:pPr lvl="1"/>
            <a:r>
              <a:rPr lang="en-US" dirty="0" err="1"/>
              <a:t>kafka</a:t>
            </a:r>
            <a:r>
              <a:rPr lang="en-US" dirty="0"/>
              <a:t>-game</a:t>
            </a:r>
          </a:p>
          <a:p>
            <a:pPr marL="457200" lvl="1" indent="0">
              <a:buNone/>
            </a:pPr>
            <a:endParaRPr lang="en-US" dirty="0"/>
          </a:p>
        </p:txBody>
      </p:sp>
    </p:spTree>
    <p:extLst>
      <p:ext uri="{BB962C8B-B14F-4D97-AF65-F5344CB8AC3E}">
        <p14:creationId xmlns:p14="http://schemas.microsoft.com/office/powerpoint/2010/main" val="2554576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8FC2-5C7A-954B-3E89-FF4CEE1FF28A}"/>
              </a:ext>
            </a:extLst>
          </p:cNvPr>
          <p:cNvSpPr>
            <a:spLocks noGrp="1"/>
          </p:cNvSpPr>
          <p:nvPr>
            <p:ph type="title"/>
          </p:nvPr>
        </p:nvSpPr>
        <p:spPr>
          <a:xfrm>
            <a:off x="838200" y="365125"/>
            <a:ext cx="10515600" cy="1325563"/>
          </a:xfrm>
        </p:spPr>
        <p:txBody>
          <a:bodyPr anchor="ctr">
            <a:normAutofit/>
          </a:bodyPr>
          <a:lstStyle/>
          <a:p>
            <a:r>
              <a:rPr lang="en-GB" dirty="0" err="1"/>
              <a:t>Grafana.daud.dev</a:t>
            </a:r>
            <a:r>
              <a:rPr lang="en-NO" dirty="0"/>
              <a:t> (Logs for debugging)</a:t>
            </a:r>
          </a:p>
        </p:txBody>
      </p:sp>
      <p:sp>
        <p:nvSpPr>
          <p:cNvPr id="14" name="Content Placeholder 2">
            <a:extLst>
              <a:ext uri="{FF2B5EF4-FFF2-40B4-BE49-F238E27FC236}">
                <a16:creationId xmlns:a16="http://schemas.microsoft.com/office/drawing/2014/main" id="{2748282C-055A-14EA-1452-2176F8CC6566}"/>
              </a:ext>
            </a:extLst>
          </p:cNvPr>
          <p:cNvSpPr>
            <a:spLocks noGrp="1"/>
          </p:cNvSpPr>
          <p:nvPr>
            <p:ph sz="half" idx="1"/>
          </p:nvPr>
        </p:nvSpPr>
        <p:spPr>
          <a:xfrm>
            <a:off x="838200" y="1825625"/>
            <a:ext cx="5181600" cy="4351338"/>
          </a:xfrm>
        </p:spPr>
        <p:txBody>
          <a:bodyPr/>
          <a:lstStyle/>
          <a:p>
            <a:r>
              <a:rPr lang="en-US" dirty="0"/>
              <a:t>Access logs to game</a:t>
            </a:r>
          </a:p>
          <a:p>
            <a:pPr lvl="1"/>
            <a:r>
              <a:rPr lang="en-US" dirty="0"/>
              <a:t>User: </a:t>
            </a:r>
            <a:r>
              <a:rPr lang="en-US" dirty="0" err="1"/>
              <a:t>kafka</a:t>
            </a:r>
            <a:r>
              <a:rPr lang="en-US" dirty="0"/>
              <a:t>-workshop</a:t>
            </a:r>
          </a:p>
          <a:p>
            <a:pPr lvl="1"/>
            <a:r>
              <a:rPr lang="en-US" dirty="0"/>
              <a:t>Pass</a:t>
            </a:r>
            <a:r>
              <a:rPr lang="en-US"/>
              <a:t>: Test1234</a:t>
            </a:r>
            <a:endParaRPr lang="en-US" dirty="0"/>
          </a:p>
          <a:p>
            <a:pPr lvl="1"/>
            <a:endParaRPr lang="en-US" dirty="0"/>
          </a:p>
          <a:p>
            <a:r>
              <a:rPr lang="en-US" dirty="0"/>
              <a:t>Explore tab</a:t>
            </a:r>
          </a:p>
          <a:p>
            <a:pPr lvl="1"/>
            <a:r>
              <a:rPr lang="en-US" dirty="0"/>
              <a:t>To find logs for your team search</a:t>
            </a:r>
          </a:p>
          <a:p>
            <a:pPr lvl="1"/>
            <a:r>
              <a:rPr lang="en-GB" sz="1050" b="0" dirty="0">
                <a:solidFill>
                  <a:srgbClr val="DCDCDC"/>
                </a:solidFill>
                <a:effectLst/>
                <a:highlight>
                  <a:srgbClr val="111217"/>
                </a:highlight>
                <a:latin typeface="Menlo" panose="020B0609030804020204" pitchFamily="49" charset="0"/>
              </a:rPr>
              <a:t>{</a:t>
            </a:r>
            <a:r>
              <a:rPr lang="en-GB" sz="1050" b="0" dirty="0">
                <a:solidFill>
                  <a:srgbClr val="73BF69"/>
                </a:solidFill>
                <a:effectLst/>
                <a:highlight>
                  <a:srgbClr val="111217"/>
                </a:highlight>
                <a:latin typeface="Menlo" panose="020B0609030804020204" pitchFamily="49" charset="0"/>
              </a:rPr>
              <a:t>container</a:t>
            </a:r>
            <a:r>
              <a:rPr lang="en-GB" sz="1050" b="0" dirty="0">
                <a:solidFill>
                  <a:srgbClr val="D4D4D4"/>
                </a:solidFill>
                <a:effectLst/>
                <a:highlight>
                  <a:srgbClr val="111217"/>
                </a:highlight>
                <a:latin typeface="Menlo" panose="020B0609030804020204" pitchFamily="49" charset="0"/>
              </a:rPr>
              <a:t>=</a:t>
            </a:r>
            <a:r>
              <a:rPr lang="en-GB" sz="1050" b="0" dirty="0">
                <a:solidFill>
                  <a:srgbClr val="CE9178"/>
                </a:solidFill>
                <a:effectLst/>
                <a:highlight>
                  <a:srgbClr val="111217"/>
                </a:highlight>
                <a:latin typeface="Menlo" panose="020B0609030804020204" pitchFamily="49" charset="0"/>
              </a:rPr>
              <a:t>"</a:t>
            </a:r>
            <a:r>
              <a:rPr lang="en-GB" sz="1050" b="0" dirty="0" err="1">
                <a:solidFill>
                  <a:srgbClr val="CE9178"/>
                </a:solidFill>
                <a:effectLst/>
                <a:highlight>
                  <a:srgbClr val="111217"/>
                </a:highlight>
                <a:latin typeface="Menlo" panose="020B0609030804020204" pitchFamily="49" charset="0"/>
              </a:rPr>
              <a:t>kafka</a:t>
            </a:r>
            <a:r>
              <a:rPr lang="en-GB" sz="1050" b="0" dirty="0">
                <a:solidFill>
                  <a:srgbClr val="CE9178"/>
                </a:solidFill>
                <a:effectLst/>
                <a:highlight>
                  <a:srgbClr val="111217"/>
                </a:highlight>
                <a:latin typeface="Menlo" panose="020B0609030804020204" pitchFamily="49" charset="0"/>
              </a:rPr>
              <a:t>-game"</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err="1">
                <a:solidFill>
                  <a:srgbClr val="3DC9B0"/>
                </a:solidFill>
                <a:effectLst/>
                <a:highlight>
                  <a:srgbClr val="111217"/>
                </a:highlight>
                <a:latin typeface="Menlo" panose="020B0609030804020204" pitchFamily="49" charset="0"/>
              </a:rPr>
              <a:t>json</a:t>
            </a:r>
            <a:r>
              <a:rPr lang="en-GB" sz="1050" b="0" dirty="0">
                <a:solidFill>
                  <a:srgbClr val="D4D4D4"/>
                </a:solidFill>
                <a:effectLst/>
                <a:highlight>
                  <a:srgbClr val="111217"/>
                </a:highlight>
                <a:latin typeface="Menlo" panose="020B0609030804020204" pitchFamily="49" charset="0"/>
              </a:rPr>
              <a:t> </a:t>
            </a:r>
            <a:r>
              <a:rPr lang="en-GB" sz="1050" b="0" dirty="0">
                <a:solidFill>
                  <a:srgbClr val="DCDCDC"/>
                </a:solidFill>
                <a:effectLst/>
                <a:highlight>
                  <a:srgbClr val="111217"/>
                </a:highlight>
                <a:latin typeface="Menlo" panose="020B0609030804020204" pitchFamily="49" charset="0"/>
              </a:rPr>
              <a:t>|~</a:t>
            </a:r>
            <a:r>
              <a:rPr lang="en-GB" sz="1050" b="0" dirty="0">
                <a:solidFill>
                  <a:srgbClr val="D4D4D4"/>
                </a:solidFill>
                <a:effectLst/>
                <a:highlight>
                  <a:srgbClr val="111217"/>
                </a:highlight>
                <a:latin typeface="Menlo" panose="020B0609030804020204" pitchFamily="49" charset="0"/>
              </a:rPr>
              <a:t> </a:t>
            </a:r>
            <a:r>
              <a:rPr lang="en-GB" sz="1050" b="0" dirty="0">
                <a:solidFill>
                  <a:srgbClr val="CE9178"/>
                </a:solidFill>
                <a:effectLst/>
                <a:highlight>
                  <a:srgbClr val="111217"/>
                </a:highlight>
                <a:latin typeface="Menlo" panose="020B0609030804020204" pitchFamily="49" charset="0"/>
              </a:rPr>
              <a:t>`&lt;</a:t>
            </a:r>
            <a:r>
              <a:rPr lang="en-GB" sz="1050" b="0" dirty="0" err="1">
                <a:solidFill>
                  <a:srgbClr val="CE9178"/>
                </a:solidFill>
                <a:effectLst/>
                <a:highlight>
                  <a:srgbClr val="111217"/>
                </a:highlight>
                <a:latin typeface="Menlo" panose="020B0609030804020204" pitchFamily="49" charset="0"/>
              </a:rPr>
              <a:t>teamName</a:t>
            </a:r>
            <a:r>
              <a:rPr lang="en-GB" sz="1050" b="0" dirty="0">
                <a:solidFill>
                  <a:srgbClr val="CE9178"/>
                </a:solidFill>
                <a:effectLst/>
                <a:highlight>
                  <a:srgbClr val="111217"/>
                </a:highlight>
                <a:latin typeface="Menlo" panose="020B0609030804020204" pitchFamily="49" charset="0"/>
              </a:rPr>
              <a:t>&gt;`</a:t>
            </a:r>
            <a:r>
              <a:rPr lang="en-GB" sz="1050" b="0" dirty="0">
                <a:solidFill>
                  <a:srgbClr val="D4D4D4"/>
                </a:solidFill>
                <a:effectLst/>
                <a:highlight>
                  <a:srgbClr val="111217"/>
                </a:highlight>
                <a:latin typeface="Menlo" panose="020B0609030804020204" pitchFamily="49" charset="0"/>
              </a:rPr>
              <a:t> </a:t>
            </a:r>
          </a:p>
          <a:p>
            <a:pPr lvl="1"/>
            <a:endParaRPr lang="en-US" dirty="0"/>
          </a:p>
        </p:txBody>
      </p:sp>
      <p:pic>
        <p:nvPicPr>
          <p:cNvPr id="4" name="Picture 3">
            <a:extLst>
              <a:ext uri="{FF2B5EF4-FFF2-40B4-BE49-F238E27FC236}">
                <a16:creationId xmlns:a16="http://schemas.microsoft.com/office/drawing/2014/main" id="{E361F246-F1CE-B8F9-EAFB-1A8F5F25997A}"/>
              </a:ext>
            </a:extLst>
          </p:cNvPr>
          <p:cNvPicPr>
            <a:picLocks noChangeAspect="1"/>
          </p:cNvPicPr>
          <p:nvPr/>
        </p:nvPicPr>
        <p:blipFill>
          <a:blip r:embed="rId2"/>
          <a:stretch>
            <a:fillRect/>
          </a:stretch>
        </p:blipFill>
        <p:spPr>
          <a:xfrm>
            <a:off x="5875346" y="1660558"/>
            <a:ext cx="6316654" cy="4516405"/>
          </a:xfrm>
          <a:prstGeom prst="rect">
            <a:avLst/>
          </a:prstGeom>
          <a:noFill/>
        </p:spPr>
      </p:pic>
    </p:spTree>
    <p:extLst>
      <p:ext uri="{BB962C8B-B14F-4D97-AF65-F5344CB8AC3E}">
        <p14:creationId xmlns:p14="http://schemas.microsoft.com/office/powerpoint/2010/main" val="3364694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3C76-9E42-6BBC-DB97-7027F25E742D}"/>
              </a:ext>
            </a:extLst>
          </p:cNvPr>
          <p:cNvPicPr>
            <a:picLocks noChangeAspect="1"/>
          </p:cNvPicPr>
          <p:nvPr/>
        </p:nvPicPr>
        <p:blipFill>
          <a:blip r:embed="rId2"/>
          <a:stretch>
            <a:fillRect/>
          </a:stretch>
        </p:blipFill>
        <p:spPr>
          <a:xfrm>
            <a:off x="1242947" y="68263"/>
            <a:ext cx="9706105" cy="6721475"/>
          </a:xfrm>
          <a:prstGeom prst="rect">
            <a:avLst/>
          </a:prstGeom>
          <a:noFill/>
        </p:spPr>
      </p:pic>
    </p:spTree>
    <p:extLst>
      <p:ext uri="{BB962C8B-B14F-4D97-AF65-F5344CB8AC3E}">
        <p14:creationId xmlns:p14="http://schemas.microsoft.com/office/powerpoint/2010/main" val="195107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97E078-7F83-6322-9426-FFDF9E911F92}"/>
              </a:ext>
            </a:extLst>
          </p:cNvPr>
          <p:cNvPicPr>
            <a:picLocks noChangeAspect="1"/>
          </p:cNvPicPr>
          <p:nvPr/>
        </p:nvPicPr>
        <p:blipFill>
          <a:blip r:embed="rId2"/>
          <a:stretch>
            <a:fillRect/>
          </a:stretch>
        </p:blipFill>
        <p:spPr>
          <a:xfrm>
            <a:off x="824253" y="68263"/>
            <a:ext cx="10543493" cy="6721475"/>
          </a:xfrm>
          <a:prstGeom prst="rect">
            <a:avLst/>
          </a:prstGeom>
          <a:noFill/>
        </p:spPr>
      </p:pic>
    </p:spTree>
    <p:extLst>
      <p:ext uri="{BB962C8B-B14F-4D97-AF65-F5344CB8AC3E}">
        <p14:creationId xmlns:p14="http://schemas.microsoft.com/office/powerpoint/2010/main" val="2230221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0C6748-1B23-7595-6F27-9E452158D6FB}"/>
              </a:ext>
            </a:extLst>
          </p:cNvPr>
          <p:cNvPicPr>
            <a:picLocks noChangeAspect="1"/>
          </p:cNvPicPr>
          <p:nvPr/>
        </p:nvPicPr>
        <p:blipFill>
          <a:blip r:embed="rId2"/>
          <a:stretch>
            <a:fillRect/>
          </a:stretch>
        </p:blipFill>
        <p:spPr>
          <a:xfrm>
            <a:off x="1412045" y="68263"/>
            <a:ext cx="9367909" cy="6721475"/>
          </a:xfrm>
          <a:prstGeom prst="rect">
            <a:avLst/>
          </a:prstGeom>
          <a:noFill/>
        </p:spPr>
      </p:pic>
    </p:spTree>
    <p:extLst>
      <p:ext uri="{BB962C8B-B14F-4D97-AF65-F5344CB8AC3E}">
        <p14:creationId xmlns:p14="http://schemas.microsoft.com/office/powerpoint/2010/main" val="16799860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FC3E5-3A7B-D62E-0B41-A9ED7E1CC6FA}"/>
              </a:ext>
            </a:extLst>
          </p:cNvPr>
          <p:cNvPicPr>
            <a:picLocks noChangeAspect="1"/>
          </p:cNvPicPr>
          <p:nvPr/>
        </p:nvPicPr>
        <p:blipFill>
          <a:blip r:embed="rId2"/>
          <a:stretch>
            <a:fillRect/>
          </a:stretch>
        </p:blipFill>
        <p:spPr>
          <a:xfrm>
            <a:off x="1345839" y="68263"/>
            <a:ext cx="9500321" cy="6721475"/>
          </a:xfrm>
          <a:prstGeom prst="rect">
            <a:avLst/>
          </a:prstGeom>
          <a:noFill/>
        </p:spPr>
      </p:pic>
    </p:spTree>
    <p:extLst>
      <p:ext uri="{BB962C8B-B14F-4D97-AF65-F5344CB8AC3E}">
        <p14:creationId xmlns:p14="http://schemas.microsoft.com/office/powerpoint/2010/main" val="1405146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1ADD3-5A9C-CD78-0D6C-B3CC0137787F}"/>
              </a:ext>
            </a:extLst>
          </p:cNvPr>
          <p:cNvPicPr>
            <a:picLocks noChangeAspect="1"/>
          </p:cNvPicPr>
          <p:nvPr/>
        </p:nvPicPr>
        <p:blipFill>
          <a:blip r:embed="rId2"/>
          <a:stretch>
            <a:fillRect/>
          </a:stretch>
        </p:blipFill>
        <p:spPr>
          <a:xfrm>
            <a:off x="1153739" y="68263"/>
            <a:ext cx="9884522" cy="6721475"/>
          </a:xfrm>
          <a:prstGeom prst="rect">
            <a:avLst/>
          </a:prstGeom>
          <a:noFill/>
        </p:spPr>
      </p:pic>
    </p:spTree>
    <p:extLst>
      <p:ext uri="{BB962C8B-B14F-4D97-AF65-F5344CB8AC3E}">
        <p14:creationId xmlns:p14="http://schemas.microsoft.com/office/powerpoint/2010/main" val="761258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077A75C-A4C5-7893-5528-6D5306B9C7A4}"/>
              </a:ext>
            </a:extLst>
          </p:cNvPr>
          <p:cNvPicPr>
            <a:picLocks noChangeAspect="1"/>
          </p:cNvPicPr>
          <p:nvPr/>
        </p:nvPicPr>
        <p:blipFill>
          <a:blip r:embed="rId2"/>
          <a:stretch>
            <a:fillRect/>
          </a:stretch>
        </p:blipFill>
        <p:spPr>
          <a:xfrm>
            <a:off x="2482302" y="68263"/>
            <a:ext cx="7227395" cy="6721475"/>
          </a:xfrm>
          <a:prstGeom prst="rect">
            <a:avLst/>
          </a:prstGeom>
          <a:noFill/>
        </p:spPr>
      </p:pic>
    </p:spTree>
    <p:extLst>
      <p:ext uri="{BB962C8B-B14F-4D97-AF65-F5344CB8AC3E}">
        <p14:creationId xmlns:p14="http://schemas.microsoft.com/office/powerpoint/2010/main" val="768720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E429F-1D74-4E46-84F0-9EB4DD7DEA98}"/>
              </a:ext>
            </a:extLst>
          </p:cNvPr>
          <p:cNvPicPr>
            <a:picLocks noChangeAspect="1"/>
          </p:cNvPicPr>
          <p:nvPr/>
        </p:nvPicPr>
        <p:blipFill>
          <a:blip r:embed="rId2"/>
          <a:stretch>
            <a:fillRect/>
          </a:stretch>
        </p:blipFill>
        <p:spPr>
          <a:xfrm>
            <a:off x="1171841" y="68263"/>
            <a:ext cx="9848317" cy="6721475"/>
          </a:xfrm>
          <a:prstGeom prst="rect">
            <a:avLst/>
          </a:prstGeom>
          <a:noFill/>
        </p:spPr>
      </p:pic>
    </p:spTree>
    <p:extLst>
      <p:ext uri="{BB962C8B-B14F-4D97-AF65-F5344CB8AC3E}">
        <p14:creationId xmlns:p14="http://schemas.microsoft.com/office/powerpoint/2010/main" val="347045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B1EF4-451E-6659-782F-D750786988CE}"/>
              </a:ext>
            </a:extLst>
          </p:cNvPr>
          <p:cNvPicPr>
            <a:picLocks noChangeAspect="1"/>
          </p:cNvPicPr>
          <p:nvPr/>
        </p:nvPicPr>
        <p:blipFill>
          <a:blip r:embed="rId2"/>
          <a:stretch>
            <a:fillRect/>
          </a:stretch>
        </p:blipFill>
        <p:spPr>
          <a:xfrm>
            <a:off x="1523567" y="68263"/>
            <a:ext cx="9144865" cy="6721475"/>
          </a:xfrm>
          <a:prstGeom prst="rect">
            <a:avLst/>
          </a:prstGeom>
          <a:noFill/>
        </p:spPr>
      </p:pic>
    </p:spTree>
    <p:extLst>
      <p:ext uri="{BB962C8B-B14F-4D97-AF65-F5344CB8AC3E}">
        <p14:creationId xmlns:p14="http://schemas.microsoft.com/office/powerpoint/2010/main" val="337820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3442-1068-96F5-011D-90D9E1F2C8FF}"/>
              </a:ext>
            </a:extLst>
          </p:cNvPr>
          <p:cNvSpPr>
            <a:spLocks noGrp="1"/>
          </p:cNvSpPr>
          <p:nvPr>
            <p:ph type="ctrTitle"/>
          </p:nvPr>
        </p:nvSpPr>
        <p:spPr/>
        <p:txBody>
          <a:bodyPr/>
          <a:lstStyle/>
          <a:p>
            <a:r>
              <a:rPr lang="en-NO" dirty="0"/>
              <a:t>Lets spin up Kafka</a:t>
            </a:r>
          </a:p>
        </p:txBody>
      </p:sp>
      <p:sp>
        <p:nvSpPr>
          <p:cNvPr id="3" name="Subtitle 2">
            <a:extLst>
              <a:ext uri="{FF2B5EF4-FFF2-40B4-BE49-F238E27FC236}">
                <a16:creationId xmlns:a16="http://schemas.microsoft.com/office/drawing/2014/main" id="{23561510-6665-8FB3-194B-9581EE17B4EB}"/>
              </a:ext>
            </a:extLst>
          </p:cNvPr>
          <p:cNvSpPr>
            <a:spLocks noGrp="1"/>
          </p:cNvSpPr>
          <p:nvPr>
            <p:ph type="subTitle" idx="1"/>
          </p:nvPr>
        </p:nvSpPr>
        <p:spPr/>
        <p:txBody>
          <a:bodyPr/>
          <a:lstStyle/>
          <a:p>
            <a:r>
              <a:rPr lang="en-GB" dirty="0"/>
              <a:t>https://</a:t>
            </a:r>
            <a:r>
              <a:rPr lang="en-GB" dirty="0" err="1"/>
              <a:t>github.com</a:t>
            </a:r>
            <a:r>
              <a:rPr lang="en-GB" dirty="0"/>
              <a:t>/</a:t>
            </a:r>
            <a:r>
              <a:rPr lang="en-GB" dirty="0" err="1"/>
              <a:t>fortedigital</a:t>
            </a:r>
            <a:r>
              <a:rPr lang="en-GB" dirty="0"/>
              <a:t>/cg-</a:t>
            </a:r>
            <a:r>
              <a:rPr lang="en-GB" dirty="0" err="1"/>
              <a:t>kafka</a:t>
            </a:r>
            <a:endParaRPr lang="en-NO" dirty="0"/>
          </a:p>
        </p:txBody>
      </p:sp>
    </p:spTree>
    <p:extLst>
      <p:ext uri="{BB962C8B-B14F-4D97-AF65-F5344CB8AC3E}">
        <p14:creationId xmlns:p14="http://schemas.microsoft.com/office/powerpoint/2010/main" val="38862609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1D0847-3CC1-1ACD-A010-4C15116C69F7}"/>
              </a:ext>
            </a:extLst>
          </p:cNvPr>
          <p:cNvPicPr>
            <a:picLocks noChangeAspect="1"/>
          </p:cNvPicPr>
          <p:nvPr/>
        </p:nvPicPr>
        <p:blipFill>
          <a:blip r:embed="rId2"/>
          <a:stretch>
            <a:fillRect/>
          </a:stretch>
        </p:blipFill>
        <p:spPr>
          <a:xfrm>
            <a:off x="2402882" y="68263"/>
            <a:ext cx="7386236" cy="6721475"/>
          </a:xfrm>
          <a:prstGeom prst="rect">
            <a:avLst/>
          </a:prstGeom>
          <a:noFill/>
        </p:spPr>
      </p:pic>
    </p:spTree>
    <p:extLst>
      <p:ext uri="{BB962C8B-B14F-4D97-AF65-F5344CB8AC3E}">
        <p14:creationId xmlns:p14="http://schemas.microsoft.com/office/powerpoint/2010/main" val="7650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5E82-8EC8-9209-80DF-00319F4B8099}"/>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32504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506C-6045-539E-018A-360F1B9D7284}"/>
              </a:ext>
            </a:extLst>
          </p:cNvPr>
          <p:cNvSpPr>
            <a:spLocks noGrp="1"/>
          </p:cNvSpPr>
          <p:nvPr>
            <p:ph type="ctrTitle"/>
          </p:nvPr>
        </p:nvSpPr>
        <p:spPr/>
        <p:txBody>
          <a:bodyPr/>
          <a:lstStyle/>
          <a:p>
            <a:r>
              <a:rPr lang="en-NO"/>
              <a:t>Kafka</a:t>
            </a:r>
          </a:p>
        </p:txBody>
      </p:sp>
      <p:sp>
        <p:nvSpPr>
          <p:cNvPr id="3" name="Subtitle 2">
            <a:extLst>
              <a:ext uri="{FF2B5EF4-FFF2-40B4-BE49-F238E27FC236}">
                <a16:creationId xmlns:a16="http://schemas.microsoft.com/office/drawing/2014/main" id="{F8286B4E-01D0-C634-E142-6EBFA563A355}"/>
              </a:ext>
            </a:extLst>
          </p:cNvPr>
          <p:cNvSpPr>
            <a:spLocks noGrp="1"/>
          </p:cNvSpPr>
          <p:nvPr>
            <p:ph type="subTitle" idx="1"/>
          </p:nvPr>
        </p:nvSpPr>
        <p:spPr/>
        <p:txBody>
          <a:bodyPr/>
          <a:lstStyle/>
          <a:p>
            <a:r>
              <a:rPr lang="en-GB" dirty="0"/>
              <a:t>https://</a:t>
            </a:r>
            <a:r>
              <a:rPr lang="en-GB" dirty="0" err="1"/>
              <a:t>www.gentlydownthe.stream</a:t>
            </a:r>
            <a:r>
              <a:rPr lang="en-GB" dirty="0"/>
              <a:t>/</a:t>
            </a:r>
            <a:endParaRPr lang="en-NO" dirty="0"/>
          </a:p>
          <a:p>
            <a:endParaRPr lang="en-NO" dirty="0"/>
          </a:p>
        </p:txBody>
      </p:sp>
    </p:spTree>
    <p:extLst>
      <p:ext uri="{BB962C8B-B14F-4D97-AF65-F5344CB8AC3E}">
        <p14:creationId xmlns:p14="http://schemas.microsoft.com/office/powerpoint/2010/main" val="224841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D4E-8F74-BD4B-D600-410ED030C119}"/>
              </a:ext>
            </a:extLst>
          </p:cNvPr>
          <p:cNvSpPr>
            <a:spLocks noGrp="1"/>
          </p:cNvSpPr>
          <p:nvPr>
            <p:ph type="title"/>
          </p:nvPr>
        </p:nvSpPr>
        <p:spPr>
          <a:xfrm>
            <a:off x="454361" y="707709"/>
            <a:ext cx="10651365" cy="990464"/>
          </a:xfrm>
        </p:spPr>
        <p:txBody>
          <a:bodyPr>
            <a:normAutofit/>
          </a:bodyPr>
          <a:lstStyle/>
          <a:p>
            <a:r>
              <a:rPr lang="en-NO" sz="4400"/>
              <a:t>How companies start</a:t>
            </a:r>
          </a:p>
        </p:txBody>
      </p:sp>
      <p:sp>
        <p:nvSpPr>
          <p:cNvPr id="3" name="Content Placeholder 2">
            <a:extLst>
              <a:ext uri="{FF2B5EF4-FFF2-40B4-BE49-F238E27FC236}">
                <a16:creationId xmlns:a16="http://schemas.microsoft.com/office/drawing/2014/main" id="{2BF84845-06C9-C549-E6C1-2C33D4B468D8}"/>
              </a:ext>
            </a:extLst>
          </p:cNvPr>
          <p:cNvSpPr>
            <a:spLocks noGrp="1"/>
          </p:cNvSpPr>
          <p:nvPr>
            <p:ph idx="1"/>
          </p:nvPr>
        </p:nvSpPr>
        <p:spPr/>
        <p:txBody>
          <a:bodyPr/>
          <a:lstStyle/>
          <a:p>
            <a:pPr marL="0" indent="0">
              <a:buNone/>
            </a:pPr>
            <a:endParaRPr lang="en-NO"/>
          </a:p>
        </p:txBody>
      </p:sp>
      <p:pic>
        <p:nvPicPr>
          <p:cNvPr id="4" name="Picture 3">
            <a:extLst>
              <a:ext uri="{FF2B5EF4-FFF2-40B4-BE49-F238E27FC236}">
                <a16:creationId xmlns:a16="http://schemas.microsoft.com/office/drawing/2014/main" id="{2BE81C02-4253-8C7F-96B2-D6975CECE4EC}"/>
              </a:ext>
            </a:extLst>
          </p:cNvPr>
          <p:cNvPicPr>
            <a:picLocks noChangeAspect="1"/>
          </p:cNvPicPr>
          <p:nvPr/>
        </p:nvPicPr>
        <p:blipFill>
          <a:blip r:embed="rId2"/>
          <a:stretch>
            <a:fillRect/>
          </a:stretch>
        </p:blipFill>
        <p:spPr>
          <a:xfrm>
            <a:off x="3641035" y="2406453"/>
            <a:ext cx="4412501" cy="3189682"/>
          </a:xfrm>
          <a:prstGeom prst="rect">
            <a:avLst/>
          </a:prstGeom>
        </p:spPr>
      </p:pic>
    </p:spTree>
    <p:extLst>
      <p:ext uri="{BB962C8B-B14F-4D97-AF65-F5344CB8AC3E}">
        <p14:creationId xmlns:p14="http://schemas.microsoft.com/office/powerpoint/2010/main" val="312023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0F90-663A-496C-9E6C-45642745D250}"/>
              </a:ext>
            </a:extLst>
          </p:cNvPr>
          <p:cNvSpPr>
            <a:spLocks noGrp="1"/>
          </p:cNvSpPr>
          <p:nvPr>
            <p:ph type="title"/>
          </p:nvPr>
        </p:nvSpPr>
        <p:spPr/>
        <p:txBody>
          <a:bodyPr>
            <a:normAutofit/>
          </a:bodyPr>
          <a:lstStyle/>
          <a:p>
            <a:r>
              <a:rPr lang="en-NO"/>
              <a:t>After some time…</a:t>
            </a:r>
          </a:p>
        </p:txBody>
      </p:sp>
      <p:pic>
        <p:nvPicPr>
          <p:cNvPr id="1026" name="Picture 2" descr="Apache Kafka helps to solve many of the challenges associated with the integration of data from multiple different systems. This diagram shows how complex the flow of data can be when systems are not decoupled.">
            <a:extLst>
              <a:ext uri="{FF2B5EF4-FFF2-40B4-BE49-F238E27FC236}">
                <a16:creationId xmlns:a16="http://schemas.microsoft.com/office/drawing/2014/main" id="{69A6A598-1A70-2D83-5784-6EBB9EF64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12" y="2139670"/>
            <a:ext cx="7775240" cy="35869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CB2B6E-8070-7CFC-2361-F505D070F184}"/>
              </a:ext>
            </a:extLst>
          </p:cNvPr>
          <p:cNvSpPr txBox="1"/>
          <p:nvPr/>
        </p:nvSpPr>
        <p:spPr>
          <a:xfrm>
            <a:off x="8706678" y="3674639"/>
            <a:ext cx="3186201" cy="369332"/>
          </a:xfrm>
          <a:prstGeom prst="rect">
            <a:avLst/>
          </a:prstGeom>
          <a:noFill/>
        </p:spPr>
        <p:txBody>
          <a:bodyPr wrap="square" rtlCol="0">
            <a:spAutoFit/>
          </a:bodyPr>
          <a:lstStyle/>
          <a:p>
            <a:r>
              <a:rPr lang="en-GB"/>
              <a:t>A lot</a:t>
            </a:r>
            <a:r>
              <a:rPr lang="en-NO"/>
              <a:t> more complicated…</a:t>
            </a:r>
          </a:p>
        </p:txBody>
      </p:sp>
    </p:spTree>
    <p:extLst>
      <p:ext uri="{BB962C8B-B14F-4D97-AF65-F5344CB8AC3E}">
        <p14:creationId xmlns:p14="http://schemas.microsoft.com/office/powerpoint/2010/main" val="11514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4EFC-1FB4-440E-0E11-BF96A98A222C}"/>
              </a:ext>
            </a:extLst>
          </p:cNvPr>
          <p:cNvSpPr>
            <a:spLocks noGrp="1"/>
          </p:cNvSpPr>
          <p:nvPr>
            <p:ph type="title"/>
          </p:nvPr>
        </p:nvSpPr>
        <p:spPr/>
        <p:txBody>
          <a:bodyPr>
            <a:normAutofit/>
          </a:bodyPr>
          <a:lstStyle/>
          <a:p>
            <a:r>
              <a:rPr lang="en-NO"/>
              <a:t>This causes problems..</a:t>
            </a:r>
          </a:p>
        </p:txBody>
      </p:sp>
      <p:sp>
        <p:nvSpPr>
          <p:cNvPr id="3" name="Content Placeholder 2">
            <a:extLst>
              <a:ext uri="{FF2B5EF4-FFF2-40B4-BE49-F238E27FC236}">
                <a16:creationId xmlns:a16="http://schemas.microsoft.com/office/drawing/2014/main" id="{CD1C56F9-3776-46FF-B503-96E651BDFAF4}"/>
              </a:ext>
            </a:extLst>
          </p:cNvPr>
          <p:cNvSpPr>
            <a:spLocks noGrp="1"/>
          </p:cNvSpPr>
          <p:nvPr>
            <p:ph idx="1"/>
          </p:nvPr>
        </p:nvSpPr>
        <p:spPr/>
        <p:txBody>
          <a:bodyPr/>
          <a:lstStyle/>
          <a:p>
            <a:r>
              <a:rPr lang="en-NO"/>
              <a:t>4 source systems, and 4 target systems requires 16 integrations..</a:t>
            </a:r>
          </a:p>
          <a:p>
            <a:r>
              <a:rPr lang="en-GB"/>
              <a:t>Each integration comes with difficulties around</a:t>
            </a:r>
          </a:p>
          <a:p>
            <a:pPr lvl="1"/>
            <a:r>
              <a:rPr lang="en-GB" b="1"/>
              <a:t>Protocol</a:t>
            </a:r>
            <a:r>
              <a:rPr lang="en-GB"/>
              <a:t> – how the data is transported (TCP, HTTP, REST, FTP, JDBC…)</a:t>
            </a:r>
          </a:p>
          <a:p>
            <a:pPr lvl="1"/>
            <a:r>
              <a:rPr lang="en-GB" b="1"/>
              <a:t>Data format</a:t>
            </a:r>
            <a:r>
              <a:rPr lang="en-GB"/>
              <a:t> – how the data is parsed (Binary, CSV, JSON, Avro…)</a:t>
            </a:r>
          </a:p>
          <a:p>
            <a:pPr lvl="1"/>
            <a:r>
              <a:rPr lang="en-GB" b="1"/>
              <a:t>Data schema &amp; evolution</a:t>
            </a:r>
            <a:r>
              <a:rPr lang="en-GB"/>
              <a:t> – how the data is shaped and may change</a:t>
            </a:r>
          </a:p>
          <a:p>
            <a:endParaRPr lang="en-NO"/>
          </a:p>
          <a:p>
            <a:pPr lvl="1"/>
            <a:endParaRPr lang="en-NO"/>
          </a:p>
        </p:txBody>
      </p:sp>
    </p:spTree>
    <p:extLst>
      <p:ext uri="{BB962C8B-B14F-4D97-AF65-F5344CB8AC3E}">
        <p14:creationId xmlns:p14="http://schemas.microsoft.com/office/powerpoint/2010/main" val="384730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2BFD-6F31-3263-AE82-263AA16454CA}"/>
              </a:ext>
            </a:extLst>
          </p:cNvPr>
          <p:cNvSpPr>
            <a:spLocks noGrp="1"/>
          </p:cNvSpPr>
          <p:nvPr>
            <p:ph type="title"/>
          </p:nvPr>
        </p:nvSpPr>
        <p:spPr/>
        <p:txBody>
          <a:bodyPr>
            <a:normAutofit/>
          </a:bodyPr>
          <a:lstStyle/>
          <a:p>
            <a:r>
              <a:rPr lang="en-NO"/>
              <a:t>Kafka to the rescue!</a:t>
            </a:r>
          </a:p>
        </p:txBody>
      </p:sp>
      <p:pic>
        <p:nvPicPr>
          <p:cNvPr id="2050" name="Picture 2" descr="Apache Kafka provides an effective way for organisations to overcome data integration challenges by making it easy to decouple different systems">
            <a:extLst>
              <a:ext uri="{FF2B5EF4-FFF2-40B4-BE49-F238E27FC236}">
                <a16:creationId xmlns:a16="http://schemas.microsoft.com/office/drawing/2014/main" id="{C3661314-930F-CF87-5619-4648E68DC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520" y="1509772"/>
            <a:ext cx="7399677" cy="498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F86-1D16-F903-C524-9970E95C2E55}"/>
              </a:ext>
            </a:extLst>
          </p:cNvPr>
          <p:cNvSpPr>
            <a:spLocks noGrp="1"/>
          </p:cNvSpPr>
          <p:nvPr>
            <p:ph type="title"/>
          </p:nvPr>
        </p:nvSpPr>
        <p:spPr/>
        <p:txBody>
          <a:bodyPr>
            <a:normAutofit/>
          </a:bodyPr>
          <a:lstStyle/>
          <a:p>
            <a:r>
              <a:rPr lang="en-NO"/>
              <a:t>Even better example</a:t>
            </a:r>
          </a:p>
        </p:txBody>
      </p:sp>
      <p:pic>
        <p:nvPicPr>
          <p:cNvPr id="3074" name="Picture 2" descr="Apache Kafka allows for data from various different business applications and sources to flow into a real-time data pipeline that can process millions of events per second.">
            <a:extLst>
              <a:ext uri="{FF2B5EF4-FFF2-40B4-BE49-F238E27FC236}">
                <a16:creationId xmlns:a16="http://schemas.microsoft.com/office/drawing/2014/main" id="{FFCD31CF-535F-687C-9CDD-2932F7296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416" y="1516522"/>
            <a:ext cx="7684161" cy="527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6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86E3-0F55-4E86-76DA-D9F8B7771679}"/>
              </a:ext>
            </a:extLst>
          </p:cNvPr>
          <p:cNvSpPr>
            <a:spLocks noGrp="1"/>
          </p:cNvSpPr>
          <p:nvPr>
            <p:ph type="title"/>
          </p:nvPr>
        </p:nvSpPr>
        <p:spPr/>
        <p:txBody>
          <a:bodyPr/>
          <a:lstStyle/>
          <a:p>
            <a:r>
              <a:rPr lang="en-NO"/>
              <a:t>Why Apache Kafka</a:t>
            </a:r>
          </a:p>
        </p:txBody>
      </p:sp>
      <p:sp>
        <p:nvSpPr>
          <p:cNvPr id="3" name="Content Placeholder 2">
            <a:extLst>
              <a:ext uri="{FF2B5EF4-FFF2-40B4-BE49-F238E27FC236}">
                <a16:creationId xmlns:a16="http://schemas.microsoft.com/office/drawing/2014/main" id="{8E9E44EF-3FA4-06F8-56B9-D2483691A90E}"/>
              </a:ext>
            </a:extLst>
          </p:cNvPr>
          <p:cNvSpPr>
            <a:spLocks noGrp="1"/>
          </p:cNvSpPr>
          <p:nvPr>
            <p:ph idx="1"/>
          </p:nvPr>
        </p:nvSpPr>
        <p:spPr/>
        <p:txBody>
          <a:bodyPr/>
          <a:lstStyle/>
          <a:p>
            <a:r>
              <a:rPr lang="en-NO" dirty="0"/>
              <a:t>Create by LinkedIn, now Open-Source project maintained by Confluent, IMB, Clourdera</a:t>
            </a:r>
          </a:p>
          <a:p>
            <a:r>
              <a:rPr lang="en-NO" dirty="0"/>
              <a:t>Distributed, resilient architecture, fault tolerant</a:t>
            </a:r>
          </a:p>
          <a:p>
            <a:r>
              <a:rPr lang="en-NO" dirty="0"/>
              <a:t>Horizontal Scalability</a:t>
            </a:r>
          </a:p>
          <a:p>
            <a:pPr lvl="1"/>
            <a:r>
              <a:rPr lang="en-NO" dirty="0"/>
              <a:t>Can scale to 100s of brokers</a:t>
            </a:r>
          </a:p>
          <a:p>
            <a:pPr lvl="1"/>
            <a:r>
              <a:rPr lang="en-NO" dirty="0"/>
              <a:t>Can scale to millions of messages per second</a:t>
            </a:r>
          </a:p>
          <a:p>
            <a:r>
              <a:rPr lang="en-NO" dirty="0"/>
              <a:t>High performance (latency &lt; 10 ms) – real time</a:t>
            </a:r>
          </a:p>
          <a:p>
            <a:r>
              <a:rPr lang="en-NO" dirty="0"/>
              <a:t>Used by 2000+ companies, 80% of Forune 100</a:t>
            </a:r>
          </a:p>
        </p:txBody>
      </p:sp>
      <p:pic>
        <p:nvPicPr>
          <p:cNvPr id="5" name="Picture 4" descr="A red logo with a drop of water&#10;&#10;Description automatically generated">
            <a:extLst>
              <a:ext uri="{FF2B5EF4-FFF2-40B4-BE49-F238E27FC236}">
                <a16:creationId xmlns:a16="http://schemas.microsoft.com/office/drawing/2014/main" id="{B071BE89-A55E-16B7-CE1C-8B2E6FF12F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59597" y="278343"/>
            <a:ext cx="2651128" cy="1325564"/>
          </a:xfrm>
          <a:prstGeom prst="rect">
            <a:avLst/>
          </a:prstGeom>
        </p:spPr>
      </p:pic>
      <p:pic>
        <p:nvPicPr>
          <p:cNvPr id="8" name="Picture 7" descr="A red text on a black background&#10;&#10;Description automatically generated">
            <a:extLst>
              <a:ext uri="{FF2B5EF4-FFF2-40B4-BE49-F238E27FC236}">
                <a16:creationId xmlns:a16="http://schemas.microsoft.com/office/drawing/2014/main" id="{4DD3FED5-0AAD-41E4-1A5B-DF6662CB35F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70370" y="4752574"/>
            <a:ext cx="3242996" cy="1824185"/>
          </a:xfrm>
          <a:prstGeom prst="rect">
            <a:avLst/>
          </a:prstGeom>
        </p:spPr>
      </p:pic>
      <p:pic>
        <p:nvPicPr>
          <p:cNvPr id="11" name="Picture 10" descr="A red letter and a white background&#10;&#10;Description automatically generated">
            <a:extLst>
              <a:ext uri="{FF2B5EF4-FFF2-40B4-BE49-F238E27FC236}">
                <a16:creationId xmlns:a16="http://schemas.microsoft.com/office/drawing/2014/main" id="{8E6744D4-BD62-DCF0-3ABC-0116D373BF5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191868" y="2233870"/>
            <a:ext cx="1372549" cy="311111"/>
          </a:xfrm>
          <a:prstGeom prst="rect">
            <a:avLst/>
          </a:prstGeom>
        </p:spPr>
      </p:pic>
      <p:pic>
        <p:nvPicPr>
          <p:cNvPr id="14" name="Picture 13" descr="A red circle with white text&#10;&#10;Description automatically generated">
            <a:extLst>
              <a:ext uri="{FF2B5EF4-FFF2-40B4-BE49-F238E27FC236}">
                <a16:creationId xmlns:a16="http://schemas.microsoft.com/office/drawing/2014/main" id="{303B281F-FAF1-339C-BEDF-B711E77B47E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18030" y="5722128"/>
            <a:ext cx="1457800" cy="909667"/>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7EDB5D1D-DEAA-FD63-88FC-1DAF2697F83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360643" y="5777166"/>
            <a:ext cx="2279920" cy="799593"/>
          </a:xfrm>
          <a:prstGeom prst="rect">
            <a:avLst/>
          </a:prstGeom>
        </p:spPr>
      </p:pic>
      <p:pic>
        <p:nvPicPr>
          <p:cNvPr id="23" name="Picture 22" descr="A blue and white logo&#10;&#10;Description automatically generated">
            <a:extLst>
              <a:ext uri="{FF2B5EF4-FFF2-40B4-BE49-F238E27FC236}">
                <a16:creationId xmlns:a16="http://schemas.microsoft.com/office/drawing/2014/main" id="{79957508-78C6-91E7-031A-270E1521C477}"/>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242067" y="2996866"/>
            <a:ext cx="3571299" cy="2008856"/>
          </a:xfrm>
          <a:prstGeom prst="rect">
            <a:avLst/>
          </a:prstGeom>
        </p:spPr>
      </p:pic>
    </p:spTree>
    <p:extLst>
      <p:ext uri="{BB962C8B-B14F-4D97-AF65-F5344CB8AC3E}">
        <p14:creationId xmlns:p14="http://schemas.microsoft.com/office/powerpoint/2010/main" val="348808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NO" dirty="0"/>
              <a:t>Docker and D</a:t>
            </a:r>
            <a:r>
              <a:rPr lang="en-GB" dirty="0"/>
              <a:t>o</a:t>
            </a:r>
            <a:r>
              <a:rPr lang="en-NO" dirty="0"/>
              <a:t>cker Compose </a:t>
            </a:r>
          </a:p>
          <a:p>
            <a:pPr lvl="1"/>
            <a:r>
              <a:rPr lang="en-NO" dirty="0"/>
              <a:t>Basics</a:t>
            </a:r>
          </a:p>
          <a:p>
            <a:pPr lvl="1"/>
            <a:r>
              <a:rPr lang="en-NO" dirty="0"/>
              <a:t>Setup kafka cluster</a:t>
            </a:r>
          </a:p>
          <a:p>
            <a:r>
              <a:rPr lang="en-NO" dirty="0"/>
              <a:t>Kafka </a:t>
            </a:r>
          </a:p>
          <a:p>
            <a:pPr lvl="1"/>
            <a:r>
              <a:rPr lang="en-NO" dirty="0"/>
              <a:t>Fundamentals</a:t>
            </a:r>
          </a:p>
          <a:p>
            <a:pPr lvl="1"/>
            <a:r>
              <a:rPr lang="en-NO" dirty="0"/>
              <a:t>CLI tasks</a:t>
            </a:r>
          </a:p>
          <a:p>
            <a:pPr lvl="1"/>
            <a:r>
              <a:rPr lang="en-NO" dirty="0"/>
              <a:t>Code tasks and connect to our forum</a:t>
            </a:r>
          </a:p>
          <a:p>
            <a:pPr lvl="1"/>
            <a:r>
              <a:rPr lang="en-NO" dirty="0"/>
              <a:t>If time, try extra</a:t>
            </a:r>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305723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0645-22C9-A597-03B4-AE73A414BCF0}"/>
              </a:ext>
            </a:extLst>
          </p:cNvPr>
          <p:cNvSpPr>
            <a:spLocks noGrp="1"/>
          </p:cNvSpPr>
          <p:nvPr>
            <p:ph type="title"/>
          </p:nvPr>
        </p:nvSpPr>
        <p:spPr/>
        <p:txBody>
          <a:bodyPr/>
          <a:lstStyle/>
          <a:p>
            <a:r>
              <a:rPr lang="en-NO"/>
              <a:t>Use cases</a:t>
            </a:r>
          </a:p>
        </p:txBody>
      </p:sp>
      <p:sp>
        <p:nvSpPr>
          <p:cNvPr id="3" name="Content Placeholder 2">
            <a:extLst>
              <a:ext uri="{FF2B5EF4-FFF2-40B4-BE49-F238E27FC236}">
                <a16:creationId xmlns:a16="http://schemas.microsoft.com/office/drawing/2014/main" id="{B112C914-164E-3750-EF68-11E92413ECDB}"/>
              </a:ext>
            </a:extLst>
          </p:cNvPr>
          <p:cNvSpPr>
            <a:spLocks noGrp="1"/>
          </p:cNvSpPr>
          <p:nvPr>
            <p:ph idx="1"/>
          </p:nvPr>
        </p:nvSpPr>
        <p:spPr/>
        <p:txBody>
          <a:bodyPr>
            <a:normAutofit lnSpcReduction="10000"/>
          </a:bodyPr>
          <a:lstStyle/>
          <a:p>
            <a:r>
              <a:rPr lang="en-NO"/>
              <a:t>Messaging service</a:t>
            </a:r>
          </a:p>
          <a:p>
            <a:r>
              <a:rPr lang="en-NO"/>
              <a:t>Acitivty Tracking</a:t>
            </a:r>
          </a:p>
          <a:p>
            <a:r>
              <a:rPr lang="en-NO"/>
              <a:t>Gathering metrics from many different localtions</a:t>
            </a:r>
          </a:p>
          <a:p>
            <a:r>
              <a:rPr lang="en-NO"/>
              <a:t>Application logs </a:t>
            </a:r>
          </a:p>
          <a:p>
            <a:r>
              <a:rPr lang="en-NO"/>
              <a:t>Stream processing (Kafka streams API)</a:t>
            </a:r>
          </a:p>
          <a:p>
            <a:r>
              <a:rPr lang="en-NO"/>
              <a:t>De-coupling of system dependencies</a:t>
            </a:r>
          </a:p>
          <a:p>
            <a:r>
              <a:rPr lang="en-NO"/>
              <a:t>Integrations with Spark, Flink, Storm, Hadoop and other Big data tech</a:t>
            </a:r>
          </a:p>
          <a:p>
            <a:r>
              <a:rPr lang="en-NO"/>
              <a:t>Mirco-services pub/sub</a:t>
            </a:r>
          </a:p>
          <a:p>
            <a:r>
              <a:rPr lang="en-GB"/>
              <a:t>Event-sourcing store</a:t>
            </a:r>
          </a:p>
          <a:p>
            <a:endParaRPr lang="en-NO"/>
          </a:p>
        </p:txBody>
      </p:sp>
    </p:spTree>
    <p:extLst>
      <p:ext uri="{BB962C8B-B14F-4D97-AF65-F5344CB8AC3E}">
        <p14:creationId xmlns:p14="http://schemas.microsoft.com/office/powerpoint/2010/main" val="346557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A948-C53D-1018-F2D4-1E6F92836616}"/>
              </a:ext>
            </a:extLst>
          </p:cNvPr>
          <p:cNvSpPr>
            <a:spLocks noGrp="1"/>
          </p:cNvSpPr>
          <p:nvPr>
            <p:ph type="title"/>
          </p:nvPr>
        </p:nvSpPr>
        <p:spPr/>
        <p:txBody>
          <a:bodyPr/>
          <a:lstStyle/>
          <a:p>
            <a:r>
              <a:rPr lang="en-NO"/>
              <a:t>Examples</a:t>
            </a:r>
          </a:p>
        </p:txBody>
      </p:sp>
      <p:sp>
        <p:nvSpPr>
          <p:cNvPr id="3" name="Content Placeholder 2">
            <a:extLst>
              <a:ext uri="{FF2B5EF4-FFF2-40B4-BE49-F238E27FC236}">
                <a16:creationId xmlns:a16="http://schemas.microsoft.com/office/drawing/2014/main" id="{E401B0E4-D4C3-708A-3E42-839E509A9CA0}"/>
              </a:ext>
            </a:extLst>
          </p:cNvPr>
          <p:cNvSpPr>
            <a:spLocks noGrp="1"/>
          </p:cNvSpPr>
          <p:nvPr>
            <p:ph idx="1"/>
          </p:nvPr>
        </p:nvSpPr>
        <p:spPr/>
        <p:txBody>
          <a:bodyPr>
            <a:normAutofit lnSpcReduction="10000"/>
          </a:bodyPr>
          <a:lstStyle/>
          <a:p>
            <a:r>
              <a:rPr lang="en-NO" dirty="0">
                <a:solidFill>
                  <a:srgbClr val="FF0000"/>
                </a:solidFill>
              </a:rPr>
              <a:t>Netflix</a:t>
            </a:r>
            <a:r>
              <a:rPr lang="en-NO" dirty="0"/>
              <a:t> uses kafka for recommendations in real-time while watching </a:t>
            </a:r>
          </a:p>
          <a:p>
            <a:r>
              <a:rPr lang="en-NO" b="1" dirty="0"/>
              <a:t>Uber </a:t>
            </a:r>
            <a:r>
              <a:rPr lang="en-NO" dirty="0"/>
              <a:t>uses kafka to gather user, taxi and trip data in real-time to compute and forecast demand, and compute surge pricing in real-time</a:t>
            </a:r>
          </a:p>
          <a:p>
            <a:r>
              <a:rPr lang="en-NO" dirty="0">
                <a:solidFill>
                  <a:schemeClr val="accent1"/>
                </a:solidFill>
              </a:rPr>
              <a:t>LinkedIn </a:t>
            </a:r>
            <a:r>
              <a:rPr lang="en-NO" dirty="0"/>
              <a:t>uses kafka to prevent spam, collect user interactions to make better connection recommendations in real time.</a:t>
            </a:r>
          </a:p>
          <a:p>
            <a:r>
              <a:rPr lang="en-NO" dirty="0">
                <a:solidFill>
                  <a:srgbClr val="C00000"/>
                </a:solidFill>
              </a:rPr>
              <a:t>Ruter </a:t>
            </a:r>
            <a:r>
              <a:rPr lang="en-NO" dirty="0"/>
              <a:t>uses it for something..</a:t>
            </a:r>
          </a:p>
          <a:p>
            <a:endParaRPr lang="en-NO" dirty="0"/>
          </a:p>
          <a:p>
            <a:r>
              <a:rPr lang="en-NO" dirty="0"/>
              <a:t>NB: K</a:t>
            </a:r>
            <a:r>
              <a:rPr lang="en-GB" dirty="0"/>
              <a:t>a</a:t>
            </a:r>
            <a:r>
              <a:rPr lang="en-NO" dirty="0"/>
              <a:t>fka is used as transportation mechanism of huge data flows that allow these features</a:t>
            </a:r>
          </a:p>
        </p:txBody>
      </p:sp>
    </p:spTree>
    <p:extLst>
      <p:ext uri="{BB962C8B-B14F-4D97-AF65-F5344CB8AC3E}">
        <p14:creationId xmlns:p14="http://schemas.microsoft.com/office/powerpoint/2010/main" val="320733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49BF-66DA-B9E7-88F4-8AB26535328E}"/>
              </a:ext>
            </a:extLst>
          </p:cNvPr>
          <p:cNvSpPr>
            <a:spLocks noGrp="1"/>
          </p:cNvSpPr>
          <p:nvPr>
            <p:ph type="title"/>
          </p:nvPr>
        </p:nvSpPr>
        <p:spPr/>
        <p:txBody>
          <a:bodyPr/>
          <a:lstStyle/>
          <a:p>
            <a:r>
              <a:rPr lang="en-NO"/>
              <a:t>Lets understand kafka better</a:t>
            </a:r>
          </a:p>
        </p:txBody>
      </p:sp>
      <p:pic>
        <p:nvPicPr>
          <p:cNvPr id="4098" name="Picture 2" descr="Apache Kafka Components. An overview of the relationship between Kafka clusters, Kafka topics, Kafka producers and Kafka Consumers.">
            <a:extLst>
              <a:ext uri="{FF2B5EF4-FFF2-40B4-BE49-F238E27FC236}">
                <a16:creationId xmlns:a16="http://schemas.microsoft.com/office/drawing/2014/main" id="{BF99F0F2-0ECA-2668-F31C-09F12B960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139230"/>
            <a:ext cx="10515601" cy="331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1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CF7B-D5EA-FDDD-3917-224C63FECEAE}"/>
              </a:ext>
            </a:extLst>
          </p:cNvPr>
          <p:cNvSpPr>
            <a:spLocks noGrp="1"/>
          </p:cNvSpPr>
          <p:nvPr>
            <p:ph type="title"/>
          </p:nvPr>
        </p:nvSpPr>
        <p:spPr/>
        <p:txBody>
          <a:bodyPr/>
          <a:lstStyle/>
          <a:p>
            <a:r>
              <a:rPr lang="en-NO"/>
              <a:t>Topics</a:t>
            </a:r>
          </a:p>
        </p:txBody>
      </p:sp>
      <p:pic>
        <p:nvPicPr>
          <p:cNvPr id="5128" name="Picture 8" descr="A Kafka Cluster with 4 Topics shown in a diagram">
            <a:extLst>
              <a:ext uri="{FF2B5EF4-FFF2-40B4-BE49-F238E27FC236}">
                <a16:creationId xmlns:a16="http://schemas.microsoft.com/office/drawing/2014/main" id="{102EB00F-A0D3-1430-831C-1D385E17C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675" y="1363080"/>
            <a:ext cx="7607221" cy="45356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14339B-CA1B-5A54-DBC9-FA75DB128D25}"/>
              </a:ext>
            </a:extLst>
          </p:cNvPr>
          <p:cNvSpPr>
            <a:spLocks noGrp="1"/>
          </p:cNvSpPr>
          <p:nvPr>
            <p:ph idx="1"/>
          </p:nvPr>
        </p:nvSpPr>
        <p:spPr>
          <a:xfrm>
            <a:off x="838200" y="1825625"/>
            <a:ext cx="7607221" cy="4351338"/>
          </a:xfrm>
        </p:spPr>
        <p:txBody>
          <a:bodyPr/>
          <a:lstStyle/>
          <a:p>
            <a:r>
              <a:rPr lang="en-NO" dirty="0"/>
              <a:t>Topics: A particular stream of data</a:t>
            </a:r>
          </a:p>
          <a:p>
            <a:r>
              <a:rPr lang="en-NO" dirty="0"/>
              <a:t>Like a table in a database</a:t>
            </a:r>
          </a:p>
          <a:p>
            <a:r>
              <a:rPr lang="en-NO" dirty="0"/>
              <a:t>You can have as many topics as you want</a:t>
            </a:r>
          </a:p>
          <a:p>
            <a:r>
              <a:rPr lang="en-NO" dirty="0"/>
              <a:t>Identified by its name</a:t>
            </a:r>
          </a:p>
          <a:p>
            <a:r>
              <a:rPr lang="en-NO" dirty="0"/>
              <a:t>Any kind of message format</a:t>
            </a:r>
          </a:p>
          <a:p>
            <a:r>
              <a:rPr lang="en-NO" dirty="0"/>
              <a:t>A sequence of messages is a </a:t>
            </a:r>
            <a:r>
              <a:rPr lang="en-NO" u="sng" dirty="0"/>
              <a:t>data stream</a:t>
            </a:r>
          </a:p>
          <a:p>
            <a:r>
              <a:rPr lang="en-GB" dirty="0"/>
              <a:t>C</a:t>
            </a:r>
            <a:r>
              <a:rPr lang="en-NO" dirty="0"/>
              <a:t>annot query messages, use producers and consumer instead.</a:t>
            </a:r>
          </a:p>
        </p:txBody>
      </p:sp>
    </p:spTree>
    <p:extLst>
      <p:ext uri="{BB962C8B-B14F-4D97-AF65-F5344CB8AC3E}">
        <p14:creationId xmlns:p14="http://schemas.microsoft.com/office/powerpoint/2010/main" val="97051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A27EB8A9-63E0-8233-5562-C90F2483E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859" y="3988821"/>
            <a:ext cx="8322592" cy="262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9C01FB-1695-1994-BA23-1B4333523D50}"/>
              </a:ext>
            </a:extLst>
          </p:cNvPr>
          <p:cNvSpPr>
            <a:spLocks noGrp="1"/>
          </p:cNvSpPr>
          <p:nvPr>
            <p:ph type="title"/>
          </p:nvPr>
        </p:nvSpPr>
        <p:spPr/>
        <p:txBody>
          <a:bodyPr/>
          <a:lstStyle/>
          <a:p>
            <a:r>
              <a:rPr lang="en-NO"/>
              <a:t>Topics – Partitions and offsets</a:t>
            </a:r>
          </a:p>
        </p:txBody>
      </p:sp>
      <p:sp>
        <p:nvSpPr>
          <p:cNvPr id="3" name="Content Placeholder 2">
            <a:extLst>
              <a:ext uri="{FF2B5EF4-FFF2-40B4-BE49-F238E27FC236}">
                <a16:creationId xmlns:a16="http://schemas.microsoft.com/office/drawing/2014/main" id="{0E9171FA-5CFF-EA87-23AA-CD842AD34A12}"/>
              </a:ext>
            </a:extLst>
          </p:cNvPr>
          <p:cNvSpPr>
            <a:spLocks noGrp="1"/>
          </p:cNvSpPr>
          <p:nvPr>
            <p:ph idx="1"/>
          </p:nvPr>
        </p:nvSpPr>
        <p:spPr/>
        <p:txBody>
          <a:bodyPr/>
          <a:lstStyle/>
          <a:p>
            <a:r>
              <a:rPr lang="en-NO"/>
              <a:t>Topics are split in partitions</a:t>
            </a:r>
          </a:p>
          <a:p>
            <a:pPr lvl="1"/>
            <a:r>
              <a:rPr lang="en-NO"/>
              <a:t>Message within each partition are ordered</a:t>
            </a:r>
          </a:p>
          <a:p>
            <a:pPr lvl="1"/>
            <a:r>
              <a:rPr lang="en-NO"/>
              <a:t>Each message within a patition gets an incremental ID, called offset</a:t>
            </a:r>
          </a:p>
          <a:p>
            <a:r>
              <a:rPr lang="en-NO"/>
              <a:t>Kafka topics are immutable: once data is written to a partition, it cannot be changed</a:t>
            </a:r>
          </a:p>
        </p:txBody>
      </p:sp>
    </p:spTree>
    <p:extLst>
      <p:ext uri="{BB962C8B-B14F-4D97-AF65-F5344CB8AC3E}">
        <p14:creationId xmlns:p14="http://schemas.microsoft.com/office/powerpoint/2010/main" val="90384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pache Kafka has many real world applications. This diagram shows how Apache Kafka can be used for fleet tracking in the transport industry.">
            <a:extLst>
              <a:ext uri="{FF2B5EF4-FFF2-40B4-BE49-F238E27FC236}">
                <a16:creationId xmlns:a16="http://schemas.microsoft.com/office/drawing/2014/main" id="{01ECA556-0145-E9C6-DC6F-50CE3BE66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 y="574162"/>
            <a:ext cx="12192000" cy="30273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14E8A8-F575-1972-1381-622FACB2AC44}"/>
              </a:ext>
            </a:extLst>
          </p:cNvPr>
          <p:cNvSpPr>
            <a:spLocks noGrp="1"/>
          </p:cNvSpPr>
          <p:nvPr>
            <p:ph type="title"/>
          </p:nvPr>
        </p:nvSpPr>
        <p:spPr/>
        <p:txBody>
          <a:bodyPr/>
          <a:lstStyle/>
          <a:p>
            <a:r>
              <a:rPr lang="en-NO"/>
              <a:t>Topic - Example</a:t>
            </a:r>
          </a:p>
        </p:txBody>
      </p:sp>
      <p:sp>
        <p:nvSpPr>
          <p:cNvPr id="3" name="Content Placeholder 2">
            <a:extLst>
              <a:ext uri="{FF2B5EF4-FFF2-40B4-BE49-F238E27FC236}">
                <a16:creationId xmlns:a16="http://schemas.microsoft.com/office/drawing/2014/main" id="{945C543D-B794-E742-4706-EA34C1FAA41E}"/>
              </a:ext>
            </a:extLst>
          </p:cNvPr>
          <p:cNvSpPr>
            <a:spLocks noGrp="1"/>
          </p:cNvSpPr>
          <p:nvPr>
            <p:ph idx="1"/>
          </p:nvPr>
        </p:nvSpPr>
        <p:spPr>
          <a:xfrm>
            <a:off x="838200" y="3428999"/>
            <a:ext cx="10515600" cy="2747963"/>
          </a:xfrm>
        </p:spPr>
        <p:txBody>
          <a:bodyPr>
            <a:normAutofit lnSpcReduction="10000"/>
          </a:bodyPr>
          <a:lstStyle/>
          <a:p>
            <a:r>
              <a:rPr lang="en-NO"/>
              <a:t>Fleet of trucks, each truck reports its GPS position to Kafka</a:t>
            </a:r>
          </a:p>
          <a:p>
            <a:r>
              <a:rPr lang="en-NO"/>
              <a:t>Each truck will send a message to Kafka every 20s, each message will contain the truck ID and the truck position(latitude and longitude)</a:t>
            </a:r>
          </a:p>
          <a:p>
            <a:r>
              <a:rPr lang="en-NO"/>
              <a:t>You can have a topic </a:t>
            </a:r>
            <a:r>
              <a:rPr lang="en-NO">
                <a:solidFill>
                  <a:schemeClr val="accent1"/>
                </a:solidFill>
              </a:rPr>
              <a:t>trucks_gps </a:t>
            </a:r>
            <a:r>
              <a:rPr lang="en-NO"/>
              <a:t>that contains the position of the trucks</a:t>
            </a:r>
          </a:p>
          <a:p>
            <a:r>
              <a:rPr lang="en-NO"/>
              <a:t>We</a:t>
            </a:r>
            <a:r>
              <a:rPr lang="en-NO">
                <a:solidFill>
                  <a:schemeClr val="accent1"/>
                </a:solidFill>
              </a:rPr>
              <a:t> </a:t>
            </a:r>
            <a:r>
              <a:rPr lang="en-NO"/>
              <a:t>choose to create a topic with 10 partisions (arbitrary number)</a:t>
            </a:r>
          </a:p>
        </p:txBody>
      </p:sp>
    </p:spTree>
    <p:extLst>
      <p:ext uri="{BB962C8B-B14F-4D97-AF65-F5344CB8AC3E}">
        <p14:creationId xmlns:p14="http://schemas.microsoft.com/office/powerpoint/2010/main" val="1075616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A65DCB90-C704-06BE-1DF3-5E37B4BF6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502" y="1103633"/>
            <a:ext cx="8322592" cy="262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CDBEA7-B230-9B18-2D22-080D8C575D4B}"/>
              </a:ext>
            </a:extLst>
          </p:cNvPr>
          <p:cNvSpPr>
            <a:spLocks noGrp="1"/>
          </p:cNvSpPr>
          <p:nvPr>
            <p:ph type="title"/>
          </p:nvPr>
        </p:nvSpPr>
        <p:spPr/>
        <p:txBody>
          <a:bodyPr/>
          <a:lstStyle/>
          <a:p>
            <a:r>
              <a:rPr lang="en-NO"/>
              <a:t>Topics – Important notes</a:t>
            </a:r>
          </a:p>
        </p:txBody>
      </p:sp>
      <p:sp>
        <p:nvSpPr>
          <p:cNvPr id="3" name="Content Placeholder 2">
            <a:extLst>
              <a:ext uri="{FF2B5EF4-FFF2-40B4-BE49-F238E27FC236}">
                <a16:creationId xmlns:a16="http://schemas.microsoft.com/office/drawing/2014/main" id="{496F5C07-31CD-47AD-4EA4-AE0DDE7A6AC6}"/>
              </a:ext>
            </a:extLst>
          </p:cNvPr>
          <p:cNvSpPr>
            <a:spLocks noGrp="1"/>
          </p:cNvSpPr>
          <p:nvPr>
            <p:ph idx="1"/>
          </p:nvPr>
        </p:nvSpPr>
        <p:spPr>
          <a:xfrm>
            <a:off x="838200" y="3572407"/>
            <a:ext cx="10515600" cy="2604555"/>
          </a:xfrm>
        </p:spPr>
        <p:txBody>
          <a:bodyPr/>
          <a:lstStyle/>
          <a:p>
            <a:r>
              <a:rPr lang="en-NO"/>
              <a:t>Data in partitions is Immutable </a:t>
            </a:r>
          </a:p>
          <a:p>
            <a:r>
              <a:rPr lang="en-NO"/>
              <a:t>Data is kept for a limited time (default 1 week - configurable)</a:t>
            </a:r>
          </a:p>
          <a:p>
            <a:r>
              <a:rPr lang="en-NO"/>
              <a:t>Offset (ID) only has meaning for each partition</a:t>
            </a:r>
          </a:p>
          <a:p>
            <a:pPr lvl="1"/>
            <a:r>
              <a:rPr lang="en-NO"/>
              <a:t>Offsets are not reused, or represent the same data between partition</a:t>
            </a:r>
          </a:p>
          <a:p>
            <a:r>
              <a:rPr lang="en-NO"/>
              <a:t>Order is only guranteed within a partition</a:t>
            </a:r>
          </a:p>
        </p:txBody>
      </p:sp>
    </p:spTree>
    <p:extLst>
      <p:ext uri="{BB962C8B-B14F-4D97-AF65-F5344CB8AC3E}">
        <p14:creationId xmlns:p14="http://schemas.microsoft.com/office/powerpoint/2010/main" val="82648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pache Kafka Producers send data into Kafka. These messages are then routed by the broker to the relevant topics and partitions.">
            <a:extLst>
              <a:ext uri="{FF2B5EF4-FFF2-40B4-BE49-F238E27FC236}">
                <a16:creationId xmlns:a16="http://schemas.microsoft.com/office/drawing/2014/main" id="{F2D08CC4-F56B-1997-28E8-06227C5A1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10618778" cy="301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EB44DC-F45D-0239-BA34-E71A8EAFF9C7}"/>
              </a:ext>
            </a:extLst>
          </p:cNvPr>
          <p:cNvSpPr>
            <a:spLocks noGrp="1"/>
          </p:cNvSpPr>
          <p:nvPr>
            <p:ph type="title"/>
          </p:nvPr>
        </p:nvSpPr>
        <p:spPr/>
        <p:txBody>
          <a:bodyPr/>
          <a:lstStyle/>
          <a:p>
            <a:r>
              <a:rPr lang="en-NO"/>
              <a:t>Producers</a:t>
            </a:r>
          </a:p>
        </p:txBody>
      </p:sp>
      <p:sp>
        <p:nvSpPr>
          <p:cNvPr id="3" name="Content Placeholder 2">
            <a:extLst>
              <a:ext uri="{FF2B5EF4-FFF2-40B4-BE49-F238E27FC236}">
                <a16:creationId xmlns:a16="http://schemas.microsoft.com/office/drawing/2014/main" id="{753227F6-4FAC-16C6-6FF0-D971C17F95F8}"/>
              </a:ext>
            </a:extLst>
          </p:cNvPr>
          <p:cNvSpPr>
            <a:spLocks noGrp="1"/>
          </p:cNvSpPr>
          <p:nvPr>
            <p:ph idx="1"/>
          </p:nvPr>
        </p:nvSpPr>
        <p:spPr/>
        <p:txBody>
          <a:bodyPr/>
          <a:lstStyle/>
          <a:p>
            <a:r>
              <a:rPr lang="en-NO" dirty="0"/>
              <a:t>P</a:t>
            </a:r>
            <a:r>
              <a:rPr lang="en-GB" dirty="0"/>
              <a:t>r</a:t>
            </a:r>
            <a:r>
              <a:rPr lang="en-NO" dirty="0"/>
              <a:t>oducers write data topics (Wh</a:t>
            </a:r>
            <a:r>
              <a:rPr lang="en-GB" dirty="0" err="1"/>
              <a:t>ic</a:t>
            </a:r>
            <a:r>
              <a:rPr lang="en-NO" dirty="0"/>
              <a:t>h are made of partitions)</a:t>
            </a:r>
          </a:p>
          <a:p>
            <a:r>
              <a:rPr lang="en-NO" dirty="0"/>
              <a:t>Prouducers know to which partition to write to (and which broker)</a:t>
            </a:r>
          </a:p>
          <a:p>
            <a:r>
              <a:rPr lang="en-NO" dirty="0"/>
              <a:t>In case of kafka broker failure, producers will recover by connection to new broker</a:t>
            </a:r>
          </a:p>
        </p:txBody>
      </p:sp>
    </p:spTree>
    <p:extLst>
      <p:ext uri="{BB962C8B-B14F-4D97-AF65-F5344CB8AC3E}">
        <p14:creationId xmlns:p14="http://schemas.microsoft.com/office/powerpoint/2010/main" val="14920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pache Kafka Producer sending trucking fleet data into 2 Kafka Brokers. ">
            <a:extLst>
              <a:ext uri="{FF2B5EF4-FFF2-40B4-BE49-F238E27FC236}">
                <a16:creationId xmlns:a16="http://schemas.microsoft.com/office/drawing/2014/main" id="{BB0D2A2F-96C1-B981-0F62-393FA7A04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427" y="3309730"/>
            <a:ext cx="9831219" cy="33461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CB6EF2-811B-C67B-BE30-45D3F811FB17}"/>
              </a:ext>
            </a:extLst>
          </p:cNvPr>
          <p:cNvSpPr>
            <a:spLocks noGrp="1"/>
          </p:cNvSpPr>
          <p:nvPr>
            <p:ph idx="1"/>
          </p:nvPr>
        </p:nvSpPr>
        <p:spPr/>
        <p:txBody>
          <a:bodyPr>
            <a:normAutofit/>
          </a:bodyPr>
          <a:lstStyle/>
          <a:p>
            <a:r>
              <a:rPr lang="en-NO" sz="2400"/>
              <a:t>Producers can choose to send a key with the message (string, number etc)</a:t>
            </a:r>
          </a:p>
          <a:p>
            <a:r>
              <a:rPr lang="en-NO" sz="2400"/>
              <a:t>If key=null, data is sent round robin(partition 0, then 1, then 2)</a:t>
            </a:r>
          </a:p>
          <a:p>
            <a:r>
              <a:rPr lang="en-NO" sz="2400"/>
              <a:t>If key != null, then messages with same key go to same partition(hashing)</a:t>
            </a:r>
          </a:p>
          <a:p>
            <a:r>
              <a:rPr lang="en-NO" sz="2400"/>
              <a:t>A key is used for ordering (ex: truck_id)</a:t>
            </a:r>
          </a:p>
        </p:txBody>
      </p:sp>
      <p:sp>
        <p:nvSpPr>
          <p:cNvPr id="2" name="Title 1">
            <a:extLst>
              <a:ext uri="{FF2B5EF4-FFF2-40B4-BE49-F238E27FC236}">
                <a16:creationId xmlns:a16="http://schemas.microsoft.com/office/drawing/2014/main" id="{0F2EDB40-C13E-F94F-7A2C-199847995A05}"/>
              </a:ext>
            </a:extLst>
          </p:cNvPr>
          <p:cNvSpPr>
            <a:spLocks noGrp="1"/>
          </p:cNvSpPr>
          <p:nvPr>
            <p:ph type="title"/>
          </p:nvPr>
        </p:nvSpPr>
        <p:spPr/>
        <p:txBody>
          <a:bodyPr/>
          <a:lstStyle/>
          <a:p>
            <a:r>
              <a:rPr lang="en-NO"/>
              <a:t>Producers – Message keys</a:t>
            </a:r>
          </a:p>
        </p:txBody>
      </p:sp>
    </p:spTree>
    <p:extLst>
      <p:ext uri="{BB962C8B-B14F-4D97-AF65-F5344CB8AC3E}">
        <p14:creationId xmlns:p14="http://schemas.microsoft.com/office/powerpoint/2010/main" val="88668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59CE-22E1-D276-E4D5-3919E1BB43BF}"/>
              </a:ext>
            </a:extLst>
          </p:cNvPr>
          <p:cNvSpPr>
            <a:spLocks noGrp="1"/>
          </p:cNvSpPr>
          <p:nvPr>
            <p:ph type="title"/>
          </p:nvPr>
        </p:nvSpPr>
        <p:spPr/>
        <p:txBody>
          <a:bodyPr/>
          <a:lstStyle/>
          <a:p>
            <a:r>
              <a:rPr lang="en-NO"/>
              <a:t>Producer – Message anatomy</a:t>
            </a:r>
          </a:p>
        </p:txBody>
      </p:sp>
      <p:pic>
        <p:nvPicPr>
          <p:cNvPr id="11266" name="Picture 2" descr="Diagram showing how Kafka Producers structure a message created by the Apache Kafka Producer.">
            <a:extLst>
              <a:ext uri="{FF2B5EF4-FFF2-40B4-BE49-F238E27FC236}">
                <a16:creationId xmlns:a16="http://schemas.microsoft.com/office/drawing/2014/main" id="{10D3465E-8777-74B7-C5B4-FD244CA0A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206" y="1606276"/>
            <a:ext cx="7127587" cy="499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95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Docker</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ea typeface="Calibri"/>
                <a:cs typeface="Calibri"/>
              </a:rPr>
              <a:t>Container Technology 101</a:t>
            </a:r>
            <a:endParaRPr lang="en-US"/>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3C51-0608-EA82-F8F5-C279C18A0566}"/>
              </a:ext>
            </a:extLst>
          </p:cNvPr>
          <p:cNvSpPr>
            <a:spLocks noGrp="1"/>
          </p:cNvSpPr>
          <p:nvPr>
            <p:ph type="title"/>
          </p:nvPr>
        </p:nvSpPr>
        <p:spPr/>
        <p:txBody>
          <a:bodyPr/>
          <a:lstStyle/>
          <a:p>
            <a:r>
              <a:rPr lang="en-NO"/>
              <a:t>For the curious: Kafka message key hashing</a:t>
            </a:r>
          </a:p>
        </p:txBody>
      </p:sp>
      <p:sp>
        <p:nvSpPr>
          <p:cNvPr id="3" name="Content Placeholder 2">
            <a:extLst>
              <a:ext uri="{FF2B5EF4-FFF2-40B4-BE49-F238E27FC236}">
                <a16:creationId xmlns:a16="http://schemas.microsoft.com/office/drawing/2014/main" id="{4F724B5C-70BA-1D05-F3BD-F44282D38EF3}"/>
              </a:ext>
            </a:extLst>
          </p:cNvPr>
          <p:cNvSpPr>
            <a:spLocks noGrp="1"/>
          </p:cNvSpPr>
          <p:nvPr>
            <p:ph idx="1"/>
          </p:nvPr>
        </p:nvSpPr>
        <p:spPr/>
        <p:txBody>
          <a:bodyPr/>
          <a:lstStyle/>
          <a:p>
            <a:r>
              <a:rPr lang="en-NO"/>
              <a:t>Kafka partitioner is a code logic that takes a record and determines to which partition to send it </a:t>
            </a:r>
          </a:p>
          <a:p>
            <a:endParaRPr lang="en-NO"/>
          </a:p>
          <a:p>
            <a:endParaRPr lang="en-NO"/>
          </a:p>
          <a:p>
            <a:endParaRPr lang="en-NO"/>
          </a:p>
          <a:p>
            <a:r>
              <a:rPr lang="en-NO"/>
              <a:t>By default, Kafka partitoner uses the </a:t>
            </a:r>
            <a:r>
              <a:rPr lang="en-NO" b="1"/>
              <a:t>murmur2 algorithm</a:t>
            </a:r>
          </a:p>
          <a:p>
            <a:pPr lvl="1"/>
            <a:r>
              <a:rPr lang="en-GB" b="1" err="1"/>
              <a:t>targetPartition</a:t>
            </a:r>
            <a:r>
              <a:rPr lang="en-GB" b="1"/>
              <a:t> = </a:t>
            </a:r>
            <a:r>
              <a:rPr lang="en-GB" b="1" err="1"/>
              <a:t>Math.abs</a:t>
            </a:r>
            <a:r>
              <a:rPr lang="en-GB" b="1"/>
              <a:t>(Utils.murmur2(</a:t>
            </a:r>
            <a:r>
              <a:rPr lang="en-GB" b="1" err="1"/>
              <a:t>keyBytes</a:t>
            </a:r>
            <a:r>
              <a:rPr lang="en-GB" b="1"/>
              <a:t>)) % (</a:t>
            </a:r>
            <a:r>
              <a:rPr lang="en-GB" b="1" err="1"/>
              <a:t>numPartitions</a:t>
            </a:r>
            <a:r>
              <a:rPr lang="en-GB" b="1"/>
              <a:t> - 1)</a:t>
            </a:r>
          </a:p>
          <a:p>
            <a:pPr lvl="1"/>
            <a:r>
              <a:rPr lang="en-GB"/>
              <a:t>NB: Change </a:t>
            </a:r>
            <a:r>
              <a:rPr lang="en-GB" err="1"/>
              <a:t>numPartitions</a:t>
            </a:r>
            <a:r>
              <a:rPr lang="en-GB"/>
              <a:t> and ordering is no longer guaranteed…</a:t>
            </a:r>
            <a:endParaRPr lang="en-NO"/>
          </a:p>
        </p:txBody>
      </p:sp>
      <p:pic>
        <p:nvPicPr>
          <p:cNvPr id="13314" name="Picture 2" descr="Kafka Producers use default partitioning logic to assign Kafka Messages to the appropriate Apache Kafka Partition.">
            <a:extLst>
              <a:ext uri="{FF2B5EF4-FFF2-40B4-BE49-F238E27FC236}">
                <a16:creationId xmlns:a16="http://schemas.microsoft.com/office/drawing/2014/main" id="{6DF5B4FD-3A92-59D9-6F82-4A8E1C38C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3975"/>
            <a:ext cx="12192000" cy="167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56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Kafka consumers in this diagram are reading messages from various Apache Kafka Brokers and Topics.">
            <a:extLst>
              <a:ext uri="{FF2B5EF4-FFF2-40B4-BE49-F238E27FC236}">
                <a16:creationId xmlns:a16="http://schemas.microsoft.com/office/drawing/2014/main" id="{9496F32C-98AF-7386-EBA1-BBA49E0FE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924" y="4139583"/>
            <a:ext cx="8774151" cy="26379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F6E22B-6850-089B-4345-1361334B55F4}"/>
              </a:ext>
            </a:extLst>
          </p:cNvPr>
          <p:cNvSpPr>
            <a:spLocks noGrp="1"/>
          </p:cNvSpPr>
          <p:nvPr>
            <p:ph type="title"/>
          </p:nvPr>
        </p:nvSpPr>
        <p:spPr/>
        <p:txBody>
          <a:bodyPr/>
          <a:lstStyle/>
          <a:p>
            <a:r>
              <a:rPr lang="en-NO"/>
              <a:t>Consumers</a:t>
            </a:r>
          </a:p>
        </p:txBody>
      </p:sp>
      <p:sp>
        <p:nvSpPr>
          <p:cNvPr id="3" name="Content Placeholder 2">
            <a:extLst>
              <a:ext uri="{FF2B5EF4-FFF2-40B4-BE49-F238E27FC236}">
                <a16:creationId xmlns:a16="http://schemas.microsoft.com/office/drawing/2014/main" id="{E63277AE-DCAB-8393-8B4F-F58CC651B245}"/>
              </a:ext>
            </a:extLst>
          </p:cNvPr>
          <p:cNvSpPr>
            <a:spLocks noGrp="1"/>
          </p:cNvSpPr>
          <p:nvPr>
            <p:ph idx="1"/>
          </p:nvPr>
        </p:nvSpPr>
        <p:spPr/>
        <p:txBody>
          <a:bodyPr/>
          <a:lstStyle/>
          <a:p>
            <a:r>
              <a:rPr lang="en-NO"/>
              <a:t>Consumers read data from a topic – pull model</a:t>
            </a:r>
          </a:p>
          <a:p>
            <a:r>
              <a:rPr lang="en-NO"/>
              <a:t>Consumers automatically know which broker to read from</a:t>
            </a:r>
          </a:p>
          <a:p>
            <a:r>
              <a:rPr lang="en-NO"/>
              <a:t>In case of broker failure, consumers will recover</a:t>
            </a:r>
          </a:p>
          <a:p>
            <a:r>
              <a:rPr lang="en-NO"/>
              <a:t>Data is read in order, from lowest offset(id) to highest in each partition</a:t>
            </a:r>
          </a:p>
        </p:txBody>
      </p:sp>
    </p:spTree>
    <p:extLst>
      <p:ext uri="{BB962C8B-B14F-4D97-AF65-F5344CB8AC3E}">
        <p14:creationId xmlns:p14="http://schemas.microsoft.com/office/powerpoint/2010/main" val="101568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essage serialization diagram showing how Apache Kafka Producers integer and string serializers.">
            <a:extLst>
              <a:ext uri="{FF2B5EF4-FFF2-40B4-BE49-F238E27FC236}">
                <a16:creationId xmlns:a16="http://schemas.microsoft.com/office/drawing/2014/main" id="{26A91F1F-1A5D-0ED2-8DA3-CE3CD13C4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26007"/>
            <a:ext cx="6142832" cy="516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355CE9-E484-7430-DA10-FDF616952049}"/>
              </a:ext>
            </a:extLst>
          </p:cNvPr>
          <p:cNvSpPr>
            <a:spLocks noGrp="1"/>
          </p:cNvSpPr>
          <p:nvPr>
            <p:ph type="title"/>
          </p:nvPr>
        </p:nvSpPr>
        <p:spPr/>
        <p:txBody>
          <a:bodyPr/>
          <a:lstStyle/>
          <a:p>
            <a:r>
              <a:rPr lang="en-NO"/>
              <a:t>Producer – Message Serializers</a:t>
            </a:r>
          </a:p>
        </p:txBody>
      </p:sp>
      <p:sp>
        <p:nvSpPr>
          <p:cNvPr id="3" name="Content Placeholder 2">
            <a:extLst>
              <a:ext uri="{FF2B5EF4-FFF2-40B4-BE49-F238E27FC236}">
                <a16:creationId xmlns:a16="http://schemas.microsoft.com/office/drawing/2014/main" id="{1FA7F146-7CE7-AC66-698D-008A2714B4EA}"/>
              </a:ext>
            </a:extLst>
          </p:cNvPr>
          <p:cNvSpPr>
            <a:spLocks noGrp="1"/>
          </p:cNvSpPr>
          <p:nvPr>
            <p:ph idx="1"/>
          </p:nvPr>
        </p:nvSpPr>
        <p:spPr>
          <a:xfrm>
            <a:off x="838201" y="1825625"/>
            <a:ext cx="6358054" cy="4351338"/>
          </a:xfrm>
        </p:spPr>
        <p:txBody>
          <a:bodyPr/>
          <a:lstStyle/>
          <a:p>
            <a:r>
              <a:rPr lang="en-NO"/>
              <a:t>Kafka only acceps and sends bytes as input and output</a:t>
            </a:r>
          </a:p>
          <a:p>
            <a:r>
              <a:rPr lang="en-NO"/>
              <a:t>Seralization is used for key and value</a:t>
            </a:r>
          </a:p>
          <a:p>
            <a:r>
              <a:rPr lang="en-GB"/>
              <a:t>C</a:t>
            </a:r>
            <a:r>
              <a:rPr lang="en-NO"/>
              <a:t>ommon Serializers</a:t>
            </a:r>
          </a:p>
          <a:p>
            <a:pPr lvl="1"/>
            <a:r>
              <a:rPr lang="en-NO"/>
              <a:t>String(incl. JSON)</a:t>
            </a:r>
          </a:p>
          <a:p>
            <a:pPr lvl="1"/>
            <a:r>
              <a:rPr lang="en-NO"/>
              <a:t>Int,Float</a:t>
            </a:r>
          </a:p>
          <a:p>
            <a:pPr lvl="1"/>
            <a:r>
              <a:rPr lang="en-NO"/>
              <a:t>Avro</a:t>
            </a:r>
          </a:p>
          <a:p>
            <a:pPr lvl="1"/>
            <a:r>
              <a:rPr lang="en-NO"/>
              <a:t>Protobuf</a:t>
            </a:r>
          </a:p>
        </p:txBody>
      </p:sp>
    </p:spTree>
    <p:extLst>
      <p:ext uri="{BB962C8B-B14F-4D97-AF65-F5344CB8AC3E}">
        <p14:creationId xmlns:p14="http://schemas.microsoft.com/office/powerpoint/2010/main" val="2813941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647493BA-1F48-4820-790B-99EB08EAC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289" y="916809"/>
            <a:ext cx="6149237" cy="5175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8FA93-96D5-E428-4057-2443C88423BF}"/>
              </a:ext>
            </a:extLst>
          </p:cNvPr>
          <p:cNvSpPr>
            <a:spLocks noGrp="1"/>
          </p:cNvSpPr>
          <p:nvPr>
            <p:ph type="title"/>
          </p:nvPr>
        </p:nvSpPr>
        <p:spPr/>
        <p:txBody>
          <a:bodyPr/>
          <a:lstStyle/>
          <a:p>
            <a:r>
              <a:rPr lang="en-NO"/>
              <a:t>Consumer Deserializer</a:t>
            </a:r>
          </a:p>
        </p:txBody>
      </p:sp>
      <p:sp>
        <p:nvSpPr>
          <p:cNvPr id="3" name="Content Placeholder 2">
            <a:extLst>
              <a:ext uri="{FF2B5EF4-FFF2-40B4-BE49-F238E27FC236}">
                <a16:creationId xmlns:a16="http://schemas.microsoft.com/office/drawing/2014/main" id="{EC441158-D337-0E59-7DAC-28ED4006E67C}"/>
              </a:ext>
            </a:extLst>
          </p:cNvPr>
          <p:cNvSpPr>
            <a:spLocks noGrp="1"/>
          </p:cNvSpPr>
          <p:nvPr>
            <p:ph idx="1"/>
          </p:nvPr>
        </p:nvSpPr>
        <p:spPr>
          <a:xfrm>
            <a:off x="838200" y="1825625"/>
            <a:ext cx="6365488" cy="4351338"/>
          </a:xfrm>
        </p:spPr>
        <p:txBody>
          <a:bodyPr/>
          <a:lstStyle/>
          <a:p>
            <a:r>
              <a:rPr lang="en-NO"/>
              <a:t>Deserializer is used for value and key</a:t>
            </a:r>
          </a:p>
          <a:p>
            <a:r>
              <a:rPr lang="en-NO"/>
              <a:t>Common Deserializer</a:t>
            </a:r>
          </a:p>
          <a:p>
            <a:pPr lvl="1"/>
            <a:r>
              <a:rPr lang="en-NO"/>
              <a:t>String (incl. JSON)</a:t>
            </a:r>
          </a:p>
          <a:p>
            <a:pPr lvl="1"/>
            <a:r>
              <a:rPr lang="en-NO"/>
              <a:t>Int, Float</a:t>
            </a:r>
          </a:p>
          <a:p>
            <a:pPr lvl="1"/>
            <a:r>
              <a:rPr lang="en-NO"/>
              <a:t>Avro</a:t>
            </a:r>
          </a:p>
          <a:p>
            <a:pPr lvl="1"/>
            <a:r>
              <a:rPr lang="en-NO"/>
              <a:t>Protobuf</a:t>
            </a:r>
          </a:p>
          <a:p>
            <a:r>
              <a:rPr lang="en-NO"/>
              <a:t>The serialization / deserialization type must not change during a topic lifecycle (Create new instead)</a:t>
            </a:r>
          </a:p>
        </p:txBody>
      </p:sp>
    </p:spTree>
    <p:extLst>
      <p:ext uri="{BB962C8B-B14F-4D97-AF65-F5344CB8AC3E}">
        <p14:creationId xmlns:p14="http://schemas.microsoft.com/office/powerpoint/2010/main" val="2568685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E6F-E83C-D4C1-286B-B528D3F05BDC}"/>
              </a:ext>
            </a:extLst>
          </p:cNvPr>
          <p:cNvSpPr>
            <a:spLocks noGrp="1"/>
          </p:cNvSpPr>
          <p:nvPr>
            <p:ph type="title"/>
          </p:nvPr>
        </p:nvSpPr>
        <p:spPr/>
        <p:txBody>
          <a:bodyPr/>
          <a:lstStyle/>
          <a:p>
            <a:r>
              <a:rPr lang="en-NO"/>
              <a:t>Consumers groups</a:t>
            </a:r>
          </a:p>
        </p:txBody>
      </p:sp>
      <p:sp>
        <p:nvSpPr>
          <p:cNvPr id="3" name="Content Placeholder 2">
            <a:extLst>
              <a:ext uri="{FF2B5EF4-FFF2-40B4-BE49-F238E27FC236}">
                <a16:creationId xmlns:a16="http://schemas.microsoft.com/office/drawing/2014/main" id="{7DF416CF-2811-EB6D-1F3F-54B2D874B45B}"/>
              </a:ext>
            </a:extLst>
          </p:cNvPr>
          <p:cNvSpPr>
            <a:spLocks noGrp="1"/>
          </p:cNvSpPr>
          <p:nvPr>
            <p:ph idx="1"/>
          </p:nvPr>
        </p:nvSpPr>
        <p:spPr/>
        <p:txBody>
          <a:bodyPr/>
          <a:lstStyle/>
          <a:p>
            <a:r>
              <a:rPr lang="en-NO"/>
              <a:t>All the consumers in a application read data as consumer groups</a:t>
            </a:r>
          </a:p>
          <a:p>
            <a:r>
              <a:rPr lang="en-NO"/>
              <a:t>Each consumers within a group reads from exclusive partitions</a:t>
            </a:r>
          </a:p>
        </p:txBody>
      </p:sp>
      <p:pic>
        <p:nvPicPr>
          <p:cNvPr id="16386" name="Picture 2" descr="Apache Kafka Consumer Group diagram showing how a consumer group reads messages from a Kafka topic with 5 partitions.">
            <a:extLst>
              <a:ext uri="{FF2B5EF4-FFF2-40B4-BE49-F238E27FC236}">
                <a16:creationId xmlns:a16="http://schemas.microsoft.com/office/drawing/2014/main" id="{F33FE3EE-6113-6A91-9829-858CF925D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990" y="3431906"/>
            <a:ext cx="6884020" cy="287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95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A3F36-3B09-94B5-E316-90CFB0171EE4}"/>
              </a:ext>
            </a:extLst>
          </p:cNvPr>
          <p:cNvSpPr>
            <a:spLocks noGrp="1"/>
          </p:cNvSpPr>
          <p:nvPr>
            <p:ph type="title"/>
          </p:nvPr>
        </p:nvSpPr>
        <p:spPr/>
        <p:txBody>
          <a:bodyPr>
            <a:normAutofit/>
          </a:bodyPr>
          <a:lstStyle/>
          <a:p>
            <a:r>
              <a:rPr lang="en-NO" sz="3800"/>
              <a:t>Consumers groups – What if too many consumers?</a:t>
            </a:r>
          </a:p>
        </p:txBody>
      </p:sp>
      <p:sp>
        <p:nvSpPr>
          <p:cNvPr id="3" name="Content Placeholder 2">
            <a:extLst>
              <a:ext uri="{FF2B5EF4-FFF2-40B4-BE49-F238E27FC236}">
                <a16:creationId xmlns:a16="http://schemas.microsoft.com/office/drawing/2014/main" id="{98A8EDE1-7EEE-DAD8-8EAF-73B066DFA272}"/>
              </a:ext>
            </a:extLst>
          </p:cNvPr>
          <p:cNvSpPr>
            <a:spLocks noGrp="1"/>
          </p:cNvSpPr>
          <p:nvPr>
            <p:ph idx="1"/>
          </p:nvPr>
        </p:nvSpPr>
        <p:spPr/>
        <p:txBody>
          <a:bodyPr>
            <a:normAutofit/>
          </a:bodyPr>
          <a:lstStyle/>
          <a:p>
            <a:r>
              <a:rPr lang="en-NO" sz="2600"/>
              <a:t>If you have more consumers than partitions, some concumers will be idle</a:t>
            </a:r>
          </a:p>
        </p:txBody>
      </p:sp>
      <p:pic>
        <p:nvPicPr>
          <p:cNvPr id="17410" name="Picture 2" descr="Diagram shows Consumer in a Kafka Consumer Group inactive when there are more consumers than partitions.">
            <a:extLst>
              <a:ext uri="{FF2B5EF4-FFF2-40B4-BE49-F238E27FC236}">
                <a16:creationId xmlns:a16="http://schemas.microsoft.com/office/drawing/2014/main" id="{EEB7CA56-1EDF-9EA8-C7AA-49018BCAF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175" y="2591990"/>
            <a:ext cx="8675649" cy="371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61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iagram showing consumers within a consumer group reading messages from different topic partitions.">
            <a:extLst>
              <a:ext uri="{FF2B5EF4-FFF2-40B4-BE49-F238E27FC236}">
                <a16:creationId xmlns:a16="http://schemas.microsoft.com/office/drawing/2014/main" id="{FFEBFAE1-F39B-A2DD-8382-E9D35FAC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818" y="2802956"/>
            <a:ext cx="9274364" cy="3010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99E509-24D2-0FED-BE3F-4D3DA5A6FEBF}"/>
              </a:ext>
            </a:extLst>
          </p:cNvPr>
          <p:cNvSpPr>
            <a:spLocks noGrp="1"/>
          </p:cNvSpPr>
          <p:nvPr>
            <p:ph type="title"/>
          </p:nvPr>
        </p:nvSpPr>
        <p:spPr/>
        <p:txBody>
          <a:bodyPr/>
          <a:lstStyle/>
          <a:p>
            <a:r>
              <a:rPr lang="en-NO"/>
              <a:t>Multiple consumers on one topic</a:t>
            </a:r>
          </a:p>
        </p:txBody>
      </p:sp>
      <p:sp>
        <p:nvSpPr>
          <p:cNvPr id="3" name="Content Placeholder 2">
            <a:extLst>
              <a:ext uri="{FF2B5EF4-FFF2-40B4-BE49-F238E27FC236}">
                <a16:creationId xmlns:a16="http://schemas.microsoft.com/office/drawing/2014/main" id="{21C480FB-12AB-4FBE-7F7C-F6C93D183F7E}"/>
              </a:ext>
            </a:extLst>
          </p:cNvPr>
          <p:cNvSpPr>
            <a:spLocks noGrp="1"/>
          </p:cNvSpPr>
          <p:nvPr>
            <p:ph idx="1"/>
          </p:nvPr>
        </p:nvSpPr>
        <p:spPr/>
        <p:txBody>
          <a:bodyPr>
            <a:normAutofit/>
          </a:bodyPr>
          <a:lstStyle/>
          <a:p>
            <a:r>
              <a:rPr lang="en-NO" sz="2700"/>
              <a:t>You are allowed to have multiple consumer groups on the same topic</a:t>
            </a:r>
          </a:p>
          <a:p>
            <a:r>
              <a:rPr lang="en-NO" sz="2700"/>
              <a:t>To create distinct consumer group, use the consumer property </a:t>
            </a:r>
            <a:r>
              <a:rPr lang="en-NO" sz="2700" b="1"/>
              <a:t>group.id</a:t>
            </a:r>
          </a:p>
        </p:txBody>
      </p:sp>
    </p:spTree>
    <p:extLst>
      <p:ext uri="{BB962C8B-B14F-4D97-AF65-F5344CB8AC3E}">
        <p14:creationId xmlns:p14="http://schemas.microsoft.com/office/powerpoint/2010/main" val="1393732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iagram showing how Kafka Consumers from a Consumer Group read messages from the last committed consumer offset.">
            <a:extLst>
              <a:ext uri="{FF2B5EF4-FFF2-40B4-BE49-F238E27FC236}">
                <a16:creationId xmlns:a16="http://schemas.microsoft.com/office/drawing/2014/main" id="{66C0DA0A-7E02-C1BD-E74C-110150FA7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444" y="4001294"/>
            <a:ext cx="7820722" cy="26130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30E085-E268-A016-E6E7-96F11206F013}"/>
              </a:ext>
            </a:extLst>
          </p:cNvPr>
          <p:cNvSpPr>
            <a:spLocks noGrp="1"/>
          </p:cNvSpPr>
          <p:nvPr>
            <p:ph type="title"/>
          </p:nvPr>
        </p:nvSpPr>
        <p:spPr/>
        <p:txBody>
          <a:bodyPr/>
          <a:lstStyle/>
          <a:p>
            <a:r>
              <a:rPr lang="en-NO"/>
              <a:t>Consumer Offsets</a:t>
            </a:r>
          </a:p>
        </p:txBody>
      </p:sp>
      <p:sp>
        <p:nvSpPr>
          <p:cNvPr id="3" name="Content Placeholder 2">
            <a:extLst>
              <a:ext uri="{FF2B5EF4-FFF2-40B4-BE49-F238E27FC236}">
                <a16:creationId xmlns:a16="http://schemas.microsoft.com/office/drawing/2014/main" id="{68B8C8C7-04FD-3ADF-D269-5FD8C40CD02C}"/>
              </a:ext>
            </a:extLst>
          </p:cNvPr>
          <p:cNvSpPr>
            <a:spLocks noGrp="1"/>
          </p:cNvSpPr>
          <p:nvPr>
            <p:ph idx="1"/>
          </p:nvPr>
        </p:nvSpPr>
        <p:spPr/>
        <p:txBody>
          <a:bodyPr>
            <a:normAutofit/>
          </a:bodyPr>
          <a:lstStyle/>
          <a:p>
            <a:r>
              <a:rPr lang="en-NO" sz="2600"/>
              <a:t>Kafka stores the offsets at which a consumer group has been reading</a:t>
            </a:r>
          </a:p>
          <a:p>
            <a:r>
              <a:rPr lang="en-NO" sz="2600"/>
              <a:t>The offests committed are in a kafka </a:t>
            </a:r>
            <a:r>
              <a:rPr lang="en-NO" sz="2600">
                <a:solidFill>
                  <a:schemeClr val="accent1"/>
                </a:solidFill>
              </a:rPr>
              <a:t>topic</a:t>
            </a:r>
            <a:r>
              <a:rPr lang="en-NO" sz="2600"/>
              <a:t> named </a:t>
            </a:r>
            <a:r>
              <a:rPr lang="en-NO" sz="2600">
                <a:solidFill>
                  <a:schemeClr val="accent1"/>
                </a:solidFill>
              </a:rPr>
              <a:t>__consumer_offsets</a:t>
            </a:r>
          </a:p>
          <a:p>
            <a:r>
              <a:rPr lang="en-NO" sz="2600"/>
              <a:t>When a consumers processes data it will periodically commit the offset</a:t>
            </a:r>
          </a:p>
          <a:p>
            <a:r>
              <a:rPr lang="en-NO" sz="2600"/>
              <a:t>If consumer dies, it will be able to resume because of the saved offsets</a:t>
            </a:r>
          </a:p>
        </p:txBody>
      </p:sp>
    </p:spTree>
    <p:extLst>
      <p:ext uri="{BB962C8B-B14F-4D97-AF65-F5344CB8AC3E}">
        <p14:creationId xmlns:p14="http://schemas.microsoft.com/office/powerpoint/2010/main" val="3162126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F49C-2725-AD0A-D617-EB3DEF15BD27}"/>
              </a:ext>
            </a:extLst>
          </p:cNvPr>
          <p:cNvSpPr>
            <a:spLocks noGrp="1"/>
          </p:cNvSpPr>
          <p:nvPr>
            <p:ph type="title"/>
          </p:nvPr>
        </p:nvSpPr>
        <p:spPr/>
        <p:txBody>
          <a:bodyPr/>
          <a:lstStyle/>
          <a:p>
            <a:r>
              <a:rPr lang="en-NO"/>
              <a:t>Delivery semantics for consumers</a:t>
            </a:r>
          </a:p>
        </p:txBody>
      </p:sp>
      <p:sp>
        <p:nvSpPr>
          <p:cNvPr id="3" name="Content Placeholder 2">
            <a:extLst>
              <a:ext uri="{FF2B5EF4-FFF2-40B4-BE49-F238E27FC236}">
                <a16:creationId xmlns:a16="http://schemas.microsoft.com/office/drawing/2014/main" id="{AB5B7346-AFFD-E9B2-F092-3A0CA87ABC97}"/>
              </a:ext>
            </a:extLst>
          </p:cNvPr>
          <p:cNvSpPr>
            <a:spLocks noGrp="1"/>
          </p:cNvSpPr>
          <p:nvPr>
            <p:ph idx="1"/>
          </p:nvPr>
        </p:nvSpPr>
        <p:spPr/>
        <p:txBody>
          <a:bodyPr>
            <a:normAutofit lnSpcReduction="10000"/>
          </a:bodyPr>
          <a:lstStyle/>
          <a:p>
            <a:r>
              <a:rPr lang="en-NO"/>
              <a:t>By default, Java consumers will auto-commit offsets (at least once)</a:t>
            </a:r>
          </a:p>
          <a:p>
            <a:r>
              <a:rPr lang="en-NO"/>
              <a:t>There are 3 delivery semantics if you choose to do it manually</a:t>
            </a:r>
          </a:p>
          <a:p>
            <a:r>
              <a:rPr lang="en-NO">
                <a:solidFill>
                  <a:schemeClr val="accent1"/>
                </a:solidFill>
              </a:rPr>
              <a:t>At least once</a:t>
            </a:r>
          </a:p>
          <a:p>
            <a:pPr lvl="1"/>
            <a:r>
              <a:rPr lang="en-NO"/>
              <a:t>Offsets are commited after message is processed</a:t>
            </a:r>
          </a:p>
          <a:p>
            <a:pPr lvl="1"/>
            <a:r>
              <a:rPr lang="en-NO"/>
              <a:t>Duplicates in case of errors, Idemponent consumers is important!</a:t>
            </a:r>
          </a:p>
          <a:p>
            <a:r>
              <a:rPr lang="en-NO">
                <a:solidFill>
                  <a:schemeClr val="accent1"/>
                </a:solidFill>
              </a:rPr>
              <a:t>At most once</a:t>
            </a:r>
          </a:p>
          <a:p>
            <a:pPr lvl="1"/>
            <a:r>
              <a:rPr lang="en-NO"/>
              <a:t>Offsets are committed as soon as message is reaceived</a:t>
            </a:r>
          </a:p>
          <a:p>
            <a:pPr lvl="1"/>
            <a:r>
              <a:rPr lang="en-NO"/>
              <a:t>Messages can be lost</a:t>
            </a:r>
          </a:p>
          <a:p>
            <a:r>
              <a:rPr lang="en-NO">
                <a:solidFill>
                  <a:schemeClr val="accent1"/>
                </a:solidFill>
              </a:rPr>
              <a:t>Exactly once</a:t>
            </a:r>
          </a:p>
          <a:p>
            <a:pPr lvl="1"/>
            <a:r>
              <a:rPr lang="en-NO"/>
              <a:t>For kafka =&gt; Kafka Transactional API (Kafka Streams API)</a:t>
            </a:r>
          </a:p>
        </p:txBody>
      </p:sp>
    </p:spTree>
    <p:extLst>
      <p:ext uri="{BB962C8B-B14F-4D97-AF65-F5344CB8AC3E}">
        <p14:creationId xmlns:p14="http://schemas.microsoft.com/office/powerpoint/2010/main" val="2483691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DCC5-609E-4BC5-2269-4118C8146701}"/>
              </a:ext>
            </a:extLst>
          </p:cNvPr>
          <p:cNvSpPr>
            <a:spLocks noGrp="1"/>
          </p:cNvSpPr>
          <p:nvPr>
            <p:ph type="title"/>
          </p:nvPr>
        </p:nvSpPr>
        <p:spPr/>
        <p:txBody>
          <a:bodyPr/>
          <a:lstStyle/>
          <a:p>
            <a:r>
              <a:rPr lang="en-NO"/>
              <a:t>Brokers</a:t>
            </a:r>
          </a:p>
        </p:txBody>
      </p:sp>
      <p:sp>
        <p:nvSpPr>
          <p:cNvPr id="3" name="Content Placeholder 2">
            <a:extLst>
              <a:ext uri="{FF2B5EF4-FFF2-40B4-BE49-F238E27FC236}">
                <a16:creationId xmlns:a16="http://schemas.microsoft.com/office/drawing/2014/main" id="{1CD024E0-EBE3-9E69-B14E-87EFE0694ED9}"/>
              </a:ext>
            </a:extLst>
          </p:cNvPr>
          <p:cNvSpPr>
            <a:spLocks noGrp="1"/>
          </p:cNvSpPr>
          <p:nvPr>
            <p:ph idx="1"/>
          </p:nvPr>
        </p:nvSpPr>
        <p:spPr/>
        <p:txBody>
          <a:bodyPr/>
          <a:lstStyle/>
          <a:p>
            <a:r>
              <a:rPr lang="en-NO"/>
              <a:t>A kafka cluster is composed of multiple brokers</a:t>
            </a:r>
          </a:p>
          <a:p>
            <a:r>
              <a:rPr lang="en-NO"/>
              <a:t>Each broker is a identified by ID</a:t>
            </a:r>
          </a:p>
          <a:p>
            <a:r>
              <a:rPr lang="en-NO"/>
              <a:t>Each borker containts a certain topic partitions</a:t>
            </a:r>
          </a:p>
          <a:p>
            <a:r>
              <a:rPr lang="en-NO"/>
              <a:t>Each brokers is a bootstrap server, access point to all other brokers</a:t>
            </a:r>
          </a:p>
          <a:p>
            <a:r>
              <a:rPr lang="en-NO"/>
              <a:t>3 brokers is a good starting point, but some clusters have over 100</a:t>
            </a:r>
          </a:p>
        </p:txBody>
      </p:sp>
      <p:pic>
        <p:nvPicPr>
          <p:cNvPr id="20482" name="Picture 2" descr="Diagram showing a Kafka cluster with multiple Kafka brokers.">
            <a:extLst>
              <a:ext uri="{FF2B5EF4-FFF2-40B4-BE49-F238E27FC236}">
                <a16:creationId xmlns:a16="http://schemas.microsoft.com/office/drawing/2014/main" id="{B585986A-B42E-980A-5AE4-6F4767580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97" y="4555626"/>
            <a:ext cx="8883805" cy="187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B780-97E9-F2E6-906C-BE753ABA25C7}"/>
              </a:ext>
            </a:extLst>
          </p:cNvPr>
          <p:cNvSpPr>
            <a:spLocks noGrp="1"/>
          </p:cNvSpPr>
          <p:nvPr>
            <p:ph type="title"/>
          </p:nvPr>
        </p:nvSpPr>
        <p:spPr/>
        <p:txBody>
          <a:bodyPr>
            <a:normAutofit/>
          </a:bodyPr>
          <a:lstStyle/>
          <a:p>
            <a:r>
              <a:rPr lang="en-US">
                <a:ea typeface="+mj-lt"/>
                <a:cs typeface="+mj-lt"/>
              </a:rPr>
              <a:t>Containers are basically just light weight Virtual Machines. Docker runs containers</a:t>
            </a:r>
            <a:endParaRPr lang="en-US"/>
          </a:p>
        </p:txBody>
      </p:sp>
      <p:pic>
        <p:nvPicPr>
          <p:cNvPr id="6" name="Picture 5">
            <a:extLst>
              <a:ext uri="{FF2B5EF4-FFF2-40B4-BE49-F238E27FC236}">
                <a16:creationId xmlns:a16="http://schemas.microsoft.com/office/drawing/2014/main" id="{5CB17894-CCA0-8694-2292-2F2C17C1BDF0}"/>
              </a:ext>
            </a:extLst>
          </p:cNvPr>
          <p:cNvPicPr>
            <a:picLocks noChangeAspect="1"/>
          </p:cNvPicPr>
          <p:nvPr/>
        </p:nvPicPr>
        <p:blipFill rotWithShape="1">
          <a:blip r:embed="rId2"/>
          <a:srcRect t="553" r="53057" b="10585"/>
          <a:stretch/>
        </p:blipFill>
        <p:spPr>
          <a:xfrm>
            <a:off x="1583610" y="1781969"/>
            <a:ext cx="3777936" cy="4466031"/>
          </a:xfrm>
          <a:prstGeom prst="rect">
            <a:avLst/>
          </a:prstGeom>
        </p:spPr>
      </p:pic>
      <p:sp>
        <p:nvSpPr>
          <p:cNvPr id="7" name="TextBox 6">
            <a:extLst>
              <a:ext uri="{FF2B5EF4-FFF2-40B4-BE49-F238E27FC236}">
                <a16:creationId xmlns:a16="http://schemas.microsoft.com/office/drawing/2014/main" id="{AEEF4BF8-9B85-67EC-85D6-A5319D21E1FF}"/>
              </a:ext>
            </a:extLst>
          </p:cNvPr>
          <p:cNvSpPr txBox="1"/>
          <p:nvPr/>
        </p:nvSpPr>
        <p:spPr>
          <a:xfrm>
            <a:off x="2335212" y="625157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Virtual machine stack</a:t>
            </a:r>
            <a:endParaRPr lang="en-US"/>
          </a:p>
        </p:txBody>
      </p:sp>
      <p:sp>
        <p:nvSpPr>
          <p:cNvPr id="9" name="TextBox 8">
            <a:extLst>
              <a:ext uri="{FF2B5EF4-FFF2-40B4-BE49-F238E27FC236}">
                <a16:creationId xmlns:a16="http://schemas.microsoft.com/office/drawing/2014/main" id="{3D06CDAA-CC9A-2C13-E977-E8C8A8D7122E}"/>
              </a:ext>
            </a:extLst>
          </p:cNvPr>
          <p:cNvSpPr txBox="1"/>
          <p:nvPr/>
        </p:nvSpPr>
        <p:spPr>
          <a:xfrm>
            <a:off x="7526337" y="625157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Containerised</a:t>
            </a:r>
            <a:r>
              <a:rPr lang="en-US">
                <a:ea typeface="Calibri"/>
                <a:cs typeface="Calibri"/>
              </a:rPr>
              <a:t> stack</a:t>
            </a:r>
            <a:endParaRPr lang="en-US"/>
          </a:p>
        </p:txBody>
      </p:sp>
      <p:pic>
        <p:nvPicPr>
          <p:cNvPr id="10" name="Picture 9" descr="A diagram of a virtual machine&#10;&#10;Description automatically generated">
            <a:extLst>
              <a:ext uri="{FF2B5EF4-FFF2-40B4-BE49-F238E27FC236}">
                <a16:creationId xmlns:a16="http://schemas.microsoft.com/office/drawing/2014/main" id="{BE9FAD38-E3B4-3F58-49DF-40CAE09D4B7B}"/>
              </a:ext>
            </a:extLst>
          </p:cNvPr>
          <p:cNvPicPr>
            <a:picLocks noChangeAspect="1"/>
          </p:cNvPicPr>
          <p:nvPr/>
        </p:nvPicPr>
        <p:blipFill rotWithShape="1">
          <a:blip r:embed="rId2"/>
          <a:srcRect l="48028" t="474" r="4635" b="10593"/>
          <a:stretch/>
        </p:blipFill>
        <p:spPr>
          <a:xfrm>
            <a:off x="6473110" y="1766093"/>
            <a:ext cx="3809669" cy="4469594"/>
          </a:xfrm>
          <a:prstGeom prst="rect">
            <a:avLst/>
          </a:prstGeom>
        </p:spPr>
      </p:pic>
    </p:spTree>
    <p:extLst>
      <p:ext uri="{BB962C8B-B14F-4D97-AF65-F5344CB8AC3E}">
        <p14:creationId xmlns:p14="http://schemas.microsoft.com/office/powerpoint/2010/main" val="3450394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1C3E-8B09-877E-361E-BDA69ADEE037}"/>
              </a:ext>
            </a:extLst>
          </p:cNvPr>
          <p:cNvSpPr>
            <a:spLocks noGrp="1"/>
          </p:cNvSpPr>
          <p:nvPr>
            <p:ph type="title"/>
          </p:nvPr>
        </p:nvSpPr>
        <p:spPr/>
        <p:txBody>
          <a:bodyPr/>
          <a:lstStyle/>
          <a:p>
            <a:r>
              <a:rPr lang="en-NO"/>
              <a:t>Brokers and topics </a:t>
            </a:r>
          </a:p>
        </p:txBody>
      </p:sp>
      <p:sp>
        <p:nvSpPr>
          <p:cNvPr id="3" name="Content Placeholder 2">
            <a:extLst>
              <a:ext uri="{FF2B5EF4-FFF2-40B4-BE49-F238E27FC236}">
                <a16:creationId xmlns:a16="http://schemas.microsoft.com/office/drawing/2014/main" id="{A6A20519-72A5-D332-DABF-2958234AA5A2}"/>
              </a:ext>
            </a:extLst>
          </p:cNvPr>
          <p:cNvSpPr>
            <a:spLocks noGrp="1"/>
          </p:cNvSpPr>
          <p:nvPr>
            <p:ph idx="1"/>
          </p:nvPr>
        </p:nvSpPr>
        <p:spPr/>
        <p:txBody>
          <a:bodyPr/>
          <a:lstStyle/>
          <a:p>
            <a:r>
              <a:rPr lang="en-NO"/>
              <a:t>Example of </a:t>
            </a:r>
            <a:r>
              <a:rPr lang="en-NO">
                <a:solidFill>
                  <a:schemeClr val="accent1"/>
                </a:solidFill>
              </a:rPr>
              <a:t>Topic-A</a:t>
            </a:r>
            <a:r>
              <a:rPr lang="en-NO"/>
              <a:t> with </a:t>
            </a:r>
            <a:r>
              <a:rPr lang="en-NO" b="1"/>
              <a:t>3 partitons</a:t>
            </a:r>
            <a:r>
              <a:rPr lang="en-NO"/>
              <a:t> and </a:t>
            </a:r>
            <a:r>
              <a:rPr lang="en-NO">
                <a:solidFill>
                  <a:srgbClr val="7030A0"/>
                </a:solidFill>
              </a:rPr>
              <a:t>Topic-B</a:t>
            </a:r>
            <a:r>
              <a:rPr lang="en-NO"/>
              <a:t> with </a:t>
            </a:r>
            <a:r>
              <a:rPr lang="en-NO" b="1"/>
              <a:t>2 partitions</a:t>
            </a:r>
          </a:p>
          <a:p>
            <a:r>
              <a:rPr lang="en-NO"/>
              <a:t>Note: Data is distributed, and broker 103 doesn’t have any </a:t>
            </a:r>
            <a:r>
              <a:rPr lang="en-NO">
                <a:solidFill>
                  <a:srgbClr val="7030A0"/>
                </a:solidFill>
              </a:rPr>
              <a:t>Topic-B</a:t>
            </a:r>
          </a:p>
        </p:txBody>
      </p:sp>
      <p:pic>
        <p:nvPicPr>
          <p:cNvPr id="21506" name="Picture 2" descr="3 Kafka Brokers with 2 Kafka Topics and topic partitions.">
            <a:extLst>
              <a:ext uri="{FF2B5EF4-FFF2-40B4-BE49-F238E27FC236}">
                <a16:creationId xmlns:a16="http://schemas.microsoft.com/office/drawing/2014/main" id="{87EBE270-124F-1878-60A0-642A580F7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02" y="3494881"/>
            <a:ext cx="8794595" cy="281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53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A810B-8F2A-7790-7221-8C11C1C52E70}"/>
              </a:ext>
            </a:extLst>
          </p:cNvPr>
          <p:cNvSpPr>
            <a:spLocks noGrp="1"/>
          </p:cNvSpPr>
          <p:nvPr>
            <p:ph type="title"/>
          </p:nvPr>
        </p:nvSpPr>
        <p:spPr/>
        <p:txBody>
          <a:bodyPr/>
          <a:lstStyle/>
          <a:p>
            <a:r>
              <a:rPr lang="en-NO"/>
              <a:t>Kafka Broker Discovery</a:t>
            </a:r>
          </a:p>
        </p:txBody>
      </p:sp>
      <p:sp>
        <p:nvSpPr>
          <p:cNvPr id="3" name="Content Placeholder 2">
            <a:extLst>
              <a:ext uri="{FF2B5EF4-FFF2-40B4-BE49-F238E27FC236}">
                <a16:creationId xmlns:a16="http://schemas.microsoft.com/office/drawing/2014/main" id="{A4AB6253-4D2C-A3C5-9C10-D64928806886}"/>
              </a:ext>
            </a:extLst>
          </p:cNvPr>
          <p:cNvSpPr>
            <a:spLocks noGrp="1"/>
          </p:cNvSpPr>
          <p:nvPr>
            <p:ph idx="1"/>
          </p:nvPr>
        </p:nvSpPr>
        <p:spPr/>
        <p:txBody>
          <a:bodyPr>
            <a:normAutofit/>
          </a:bodyPr>
          <a:lstStyle/>
          <a:p>
            <a:r>
              <a:rPr lang="en-NO" sz="2600"/>
              <a:t>Every Kafka broker is also called a “Boostrap server”</a:t>
            </a:r>
          </a:p>
          <a:p>
            <a:r>
              <a:rPr lang="en-NO" sz="2600"/>
              <a:t>That means that you only need to connect to one broker (Smart clients)</a:t>
            </a:r>
          </a:p>
          <a:p>
            <a:r>
              <a:rPr lang="en-NO" sz="2600"/>
              <a:t>Each broker know about all brokers, topics and partitions</a:t>
            </a:r>
          </a:p>
        </p:txBody>
      </p:sp>
      <p:pic>
        <p:nvPicPr>
          <p:cNvPr id="22530" name="Picture 2" descr="Connecting to a Kafka Cluster (Bootstrap Server) diagram. Process for connecting to a Kafka broker within an Apache Kafka cluster.">
            <a:extLst>
              <a:ext uri="{FF2B5EF4-FFF2-40B4-BE49-F238E27FC236}">
                <a16:creationId xmlns:a16="http://schemas.microsoft.com/office/drawing/2014/main" id="{F083509E-741D-6A0C-0464-360D5EA64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692" y="3429000"/>
            <a:ext cx="8058615" cy="337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3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9617-4A2C-4632-2A98-92BACEFD1E4D}"/>
              </a:ext>
            </a:extLst>
          </p:cNvPr>
          <p:cNvSpPr>
            <a:spLocks noGrp="1"/>
          </p:cNvSpPr>
          <p:nvPr>
            <p:ph type="title"/>
          </p:nvPr>
        </p:nvSpPr>
        <p:spPr/>
        <p:txBody>
          <a:bodyPr/>
          <a:lstStyle/>
          <a:p>
            <a:r>
              <a:rPr lang="en-NO"/>
              <a:t>Topic replication factor</a:t>
            </a:r>
          </a:p>
        </p:txBody>
      </p:sp>
      <p:sp>
        <p:nvSpPr>
          <p:cNvPr id="3" name="Content Placeholder 2">
            <a:extLst>
              <a:ext uri="{FF2B5EF4-FFF2-40B4-BE49-F238E27FC236}">
                <a16:creationId xmlns:a16="http://schemas.microsoft.com/office/drawing/2014/main" id="{9C75F317-7863-36D6-E5BC-924F140F9EE0}"/>
              </a:ext>
            </a:extLst>
          </p:cNvPr>
          <p:cNvSpPr>
            <a:spLocks noGrp="1"/>
          </p:cNvSpPr>
          <p:nvPr>
            <p:ph idx="1"/>
          </p:nvPr>
        </p:nvSpPr>
        <p:spPr/>
        <p:txBody>
          <a:bodyPr/>
          <a:lstStyle/>
          <a:p>
            <a:r>
              <a:rPr lang="en-NO"/>
              <a:t>Topics should have a replication factor &gt; 1 (usually between 2 and 3)</a:t>
            </a:r>
          </a:p>
          <a:p>
            <a:r>
              <a:rPr lang="en-NO"/>
              <a:t>This way if a broker goes down, antoher broker can serve the data</a:t>
            </a:r>
          </a:p>
          <a:p>
            <a:r>
              <a:rPr lang="en-NO"/>
              <a:t>Example: Topic-A with 2 partitions and relication factor of 2</a:t>
            </a:r>
          </a:p>
        </p:txBody>
      </p:sp>
      <p:pic>
        <p:nvPicPr>
          <p:cNvPr id="23554" name="Picture 2" descr="Diagram showing a default Apache Kafka Replication Factor of 2 distributing messages across 3 different Kafka Brokers.">
            <a:extLst>
              <a:ext uri="{FF2B5EF4-FFF2-40B4-BE49-F238E27FC236}">
                <a16:creationId xmlns:a16="http://schemas.microsoft.com/office/drawing/2014/main" id="{CE461FB9-C881-56B1-DE27-62542F68C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117" y="4001294"/>
            <a:ext cx="7307766" cy="228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90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F5CE-A297-98B1-7213-E59A82842F9B}"/>
              </a:ext>
            </a:extLst>
          </p:cNvPr>
          <p:cNvSpPr>
            <a:spLocks noGrp="1"/>
          </p:cNvSpPr>
          <p:nvPr>
            <p:ph type="title"/>
          </p:nvPr>
        </p:nvSpPr>
        <p:spPr/>
        <p:txBody>
          <a:bodyPr/>
          <a:lstStyle/>
          <a:p>
            <a:r>
              <a:rPr lang="en-NO"/>
              <a:t>Topic replication factor</a:t>
            </a:r>
          </a:p>
        </p:txBody>
      </p:sp>
      <p:sp>
        <p:nvSpPr>
          <p:cNvPr id="3" name="Content Placeholder 2">
            <a:extLst>
              <a:ext uri="{FF2B5EF4-FFF2-40B4-BE49-F238E27FC236}">
                <a16:creationId xmlns:a16="http://schemas.microsoft.com/office/drawing/2014/main" id="{BD1036D8-083B-8E86-E8E1-C128FB0E8194}"/>
              </a:ext>
            </a:extLst>
          </p:cNvPr>
          <p:cNvSpPr>
            <a:spLocks noGrp="1"/>
          </p:cNvSpPr>
          <p:nvPr>
            <p:ph idx="1"/>
          </p:nvPr>
        </p:nvSpPr>
        <p:spPr/>
        <p:txBody>
          <a:bodyPr/>
          <a:lstStyle/>
          <a:p>
            <a:r>
              <a:rPr lang="en-NO" dirty="0"/>
              <a:t>Example: We lose broker 102</a:t>
            </a:r>
          </a:p>
          <a:p>
            <a:r>
              <a:rPr lang="en-GB" dirty="0"/>
              <a:t>R</a:t>
            </a:r>
            <a:r>
              <a:rPr lang="en-NO" dirty="0"/>
              <a:t>esult: Broker 101 and 103 can still serve the data</a:t>
            </a:r>
          </a:p>
          <a:p>
            <a:r>
              <a:rPr lang="en-NO" dirty="0"/>
              <a:t>Note: As a rule, for factor N you can lose up to N-1 brokers and still have all your data</a:t>
            </a:r>
          </a:p>
        </p:txBody>
      </p:sp>
      <p:pic>
        <p:nvPicPr>
          <p:cNvPr id="24578" name="Picture 2" descr="Diagram showing how Kafka Topic Replication provides resilience when a Kafka Broker fails.">
            <a:extLst>
              <a:ext uri="{FF2B5EF4-FFF2-40B4-BE49-F238E27FC236}">
                <a16:creationId xmlns:a16="http://schemas.microsoft.com/office/drawing/2014/main" id="{96700FC9-0833-3ED1-3DAC-F1CF81469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171" y="3832999"/>
            <a:ext cx="8307658" cy="259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334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CD74-1974-0E78-5074-38AC16913C2E}"/>
              </a:ext>
            </a:extLst>
          </p:cNvPr>
          <p:cNvSpPr>
            <a:spLocks noGrp="1"/>
          </p:cNvSpPr>
          <p:nvPr>
            <p:ph type="title"/>
          </p:nvPr>
        </p:nvSpPr>
        <p:spPr/>
        <p:txBody>
          <a:bodyPr/>
          <a:lstStyle/>
          <a:p>
            <a:r>
              <a:rPr lang="en-NO"/>
              <a:t>Partition leader</a:t>
            </a:r>
          </a:p>
        </p:txBody>
      </p:sp>
      <p:sp>
        <p:nvSpPr>
          <p:cNvPr id="3" name="Content Placeholder 2">
            <a:extLst>
              <a:ext uri="{FF2B5EF4-FFF2-40B4-BE49-F238E27FC236}">
                <a16:creationId xmlns:a16="http://schemas.microsoft.com/office/drawing/2014/main" id="{1856EDFE-A2FD-51A9-FAEA-1DD5B3EB941D}"/>
              </a:ext>
            </a:extLst>
          </p:cNvPr>
          <p:cNvSpPr>
            <a:spLocks noGrp="1"/>
          </p:cNvSpPr>
          <p:nvPr>
            <p:ph idx="1"/>
          </p:nvPr>
        </p:nvSpPr>
        <p:spPr/>
        <p:txBody>
          <a:bodyPr/>
          <a:lstStyle/>
          <a:p>
            <a:r>
              <a:rPr lang="en-NO" sz="2600"/>
              <a:t>At any time only one broker can be a leader for a given partition</a:t>
            </a:r>
          </a:p>
          <a:p>
            <a:pPr lvl="1"/>
            <a:r>
              <a:rPr lang="en-NO" sz="2200"/>
              <a:t>1 preffered leader chosen on topic creation</a:t>
            </a:r>
          </a:p>
          <a:p>
            <a:pPr lvl="1"/>
            <a:r>
              <a:rPr lang="en-NO" sz="2200"/>
              <a:t>Leader election if it goes down</a:t>
            </a:r>
          </a:p>
          <a:p>
            <a:r>
              <a:rPr lang="en-NO" sz="2600"/>
              <a:t>Producers can only send data to the broker that is leader of a partition</a:t>
            </a:r>
          </a:p>
          <a:p>
            <a:r>
              <a:rPr lang="en-NO" sz="2600"/>
              <a:t>Each partition has one leader and multiple ISR(in-sync replica)</a:t>
            </a:r>
          </a:p>
          <a:p>
            <a:endParaRPr lang="en-NO"/>
          </a:p>
        </p:txBody>
      </p:sp>
      <p:pic>
        <p:nvPicPr>
          <p:cNvPr id="25602" name="Picture 2" descr="Kafka Topic Replication relies on leader selection and the creation of in-sync replicas (ISR). This diagram shows the Kafka replication process across 3 brokers.">
            <a:extLst>
              <a:ext uri="{FF2B5EF4-FFF2-40B4-BE49-F238E27FC236}">
                <a16:creationId xmlns:a16="http://schemas.microsoft.com/office/drawing/2014/main" id="{926E412F-DF7F-3A13-D9AE-B36DB080B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096" y="4090368"/>
            <a:ext cx="8863808" cy="276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53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Diagram showing the Kafka Consumers replica fetching process in Apache Kafka">
            <a:extLst>
              <a:ext uri="{FF2B5EF4-FFF2-40B4-BE49-F238E27FC236}">
                <a16:creationId xmlns:a16="http://schemas.microsoft.com/office/drawing/2014/main" id="{A373D9CE-A29E-9409-6CEF-9705F7F9B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570" y="4840453"/>
            <a:ext cx="7768684" cy="1912836"/>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Diagram showing how Kafka consumers typically read from the topic partition leader">
            <a:extLst>
              <a:ext uri="{FF2B5EF4-FFF2-40B4-BE49-F238E27FC236}">
                <a16:creationId xmlns:a16="http://schemas.microsoft.com/office/drawing/2014/main" id="{D542AD6A-9141-19BF-8630-6C6062F69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7579"/>
            <a:ext cx="8309936" cy="2146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BF8B18-08EB-EE14-2823-BD1512F5B680}"/>
              </a:ext>
            </a:extLst>
          </p:cNvPr>
          <p:cNvSpPr>
            <a:spLocks noGrp="1"/>
          </p:cNvSpPr>
          <p:nvPr>
            <p:ph type="title"/>
          </p:nvPr>
        </p:nvSpPr>
        <p:spPr/>
        <p:txBody>
          <a:bodyPr/>
          <a:lstStyle/>
          <a:p>
            <a:r>
              <a:rPr lang="en-NO"/>
              <a:t>Default behavior for Producer/Consumer</a:t>
            </a:r>
          </a:p>
        </p:txBody>
      </p:sp>
      <p:sp>
        <p:nvSpPr>
          <p:cNvPr id="3" name="Content Placeholder 2">
            <a:extLst>
              <a:ext uri="{FF2B5EF4-FFF2-40B4-BE49-F238E27FC236}">
                <a16:creationId xmlns:a16="http://schemas.microsoft.com/office/drawing/2014/main" id="{73B19C76-DADC-675A-22DF-6F18C223C315}"/>
              </a:ext>
            </a:extLst>
          </p:cNvPr>
          <p:cNvSpPr>
            <a:spLocks noGrp="1"/>
          </p:cNvSpPr>
          <p:nvPr>
            <p:ph idx="1"/>
          </p:nvPr>
        </p:nvSpPr>
        <p:spPr/>
        <p:txBody>
          <a:bodyPr>
            <a:normAutofit/>
          </a:bodyPr>
          <a:lstStyle/>
          <a:p>
            <a:r>
              <a:rPr lang="en-NO" sz="2600"/>
              <a:t>Producers send to the leader of the partition</a:t>
            </a:r>
          </a:p>
          <a:p>
            <a:r>
              <a:rPr lang="en-NO" sz="2600"/>
              <a:t>Consumers read from the leader, but can also read from replicas (&gt;= v2.4)</a:t>
            </a:r>
          </a:p>
        </p:txBody>
      </p:sp>
    </p:spTree>
    <p:extLst>
      <p:ext uri="{BB962C8B-B14F-4D97-AF65-F5344CB8AC3E}">
        <p14:creationId xmlns:p14="http://schemas.microsoft.com/office/powerpoint/2010/main" val="132983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ache Kafka Producers send data into Kafka. These messages are then routed by the broker to the relevant topics and partitions.">
            <a:extLst>
              <a:ext uri="{FF2B5EF4-FFF2-40B4-BE49-F238E27FC236}">
                <a16:creationId xmlns:a16="http://schemas.microsoft.com/office/drawing/2014/main" id="{830CAB4D-1F81-8F1F-CC5D-5A4925D7D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8885"/>
            <a:ext cx="10618778" cy="301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A66985-B958-8E82-41E5-7F6FCA7C6A90}"/>
              </a:ext>
            </a:extLst>
          </p:cNvPr>
          <p:cNvSpPr>
            <a:spLocks noGrp="1"/>
          </p:cNvSpPr>
          <p:nvPr>
            <p:ph type="title"/>
          </p:nvPr>
        </p:nvSpPr>
        <p:spPr/>
        <p:txBody>
          <a:bodyPr/>
          <a:lstStyle/>
          <a:p>
            <a:r>
              <a:rPr lang="en-NO"/>
              <a:t>Producer Acknowledgements (acks)</a:t>
            </a:r>
          </a:p>
        </p:txBody>
      </p:sp>
      <p:sp>
        <p:nvSpPr>
          <p:cNvPr id="3" name="Content Placeholder 2">
            <a:extLst>
              <a:ext uri="{FF2B5EF4-FFF2-40B4-BE49-F238E27FC236}">
                <a16:creationId xmlns:a16="http://schemas.microsoft.com/office/drawing/2014/main" id="{5EE8CEA6-C777-CCB9-0576-3442D92BF17A}"/>
              </a:ext>
            </a:extLst>
          </p:cNvPr>
          <p:cNvSpPr>
            <a:spLocks noGrp="1"/>
          </p:cNvSpPr>
          <p:nvPr>
            <p:ph idx="1"/>
          </p:nvPr>
        </p:nvSpPr>
        <p:spPr>
          <a:xfrm>
            <a:off x="838200" y="4506293"/>
            <a:ext cx="10515600" cy="1670669"/>
          </a:xfrm>
        </p:spPr>
        <p:txBody>
          <a:bodyPr/>
          <a:lstStyle/>
          <a:p>
            <a:r>
              <a:rPr lang="en-NO"/>
              <a:t>Producers can choose to receive acknowledgments of data writes</a:t>
            </a:r>
          </a:p>
          <a:p>
            <a:pPr lvl="1"/>
            <a:r>
              <a:rPr lang="en-NO"/>
              <a:t>acks=0: Producers won’t wait for acknowledgement (possible data loss)</a:t>
            </a:r>
          </a:p>
          <a:p>
            <a:pPr lvl="1"/>
            <a:r>
              <a:rPr lang="en-GB"/>
              <a:t>a</a:t>
            </a:r>
            <a:r>
              <a:rPr lang="en-NO"/>
              <a:t>cks=1: Producers will wait for leader acknowledgment (limited data loss)</a:t>
            </a:r>
          </a:p>
          <a:p>
            <a:pPr lvl="1"/>
            <a:r>
              <a:rPr lang="en-GB"/>
              <a:t>a</a:t>
            </a:r>
            <a:r>
              <a:rPr lang="en-NO"/>
              <a:t>cks=all=-1: Leader + replicas acknowledgment (no data loss)</a:t>
            </a:r>
          </a:p>
        </p:txBody>
      </p:sp>
    </p:spTree>
    <p:extLst>
      <p:ext uri="{BB962C8B-B14F-4D97-AF65-F5344CB8AC3E}">
        <p14:creationId xmlns:p14="http://schemas.microsoft.com/office/powerpoint/2010/main" val="1038274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53FB-79A4-C6EF-6400-1947C0854985}"/>
              </a:ext>
            </a:extLst>
          </p:cNvPr>
          <p:cNvSpPr>
            <a:spLocks noGrp="1"/>
          </p:cNvSpPr>
          <p:nvPr>
            <p:ph type="title"/>
          </p:nvPr>
        </p:nvSpPr>
        <p:spPr/>
        <p:txBody>
          <a:bodyPr/>
          <a:lstStyle/>
          <a:p>
            <a:r>
              <a:rPr lang="en-NO"/>
              <a:t>Zookeeper</a:t>
            </a:r>
          </a:p>
        </p:txBody>
      </p:sp>
      <p:sp>
        <p:nvSpPr>
          <p:cNvPr id="3" name="Content Placeholder 2">
            <a:extLst>
              <a:ext uri="{FF2B5EF4-FFF2-40B4-BE49-F238E27FC236}">
                <a16:creationId xmlns:a16="http://schemas.microsoft.com/office/drawing/2014/main" id="{AA71EF6E-4E5F-9A55-BD42-9CF837F6994E}"/>
              </a:ext>
            </a:extLst>
          </p:cNvPr>
          <p:cNvSpPr>
            <a:spLocks noGrp="1"/>
          </p:cNvSpPr>
          <p:nvPr>
            <p:ph idx="1"/>
          </p:nvPr>
        </p:nvSpPr>
        <p:spPr>
          <a:xfrm>
            <a:off x="838199" y="1825625"/>
            <a:ext cx="8231459" cy="4351338"/>
          </a:xfrm>
        </p:spPr>
        <p:txBody>
          <a:bodyPr/>
          <a:lstStyle/>
          <a:p>
            <a:r>
              <a:rPr lang="en-NO"/>
              <a:t>Zookeeper manages brokers (Keeps a list of them)</a:t>
            </a:r>
          </a:p>
          <a:p>
            <a:r>
              <a:rPr lang="en-NO"/>
              <a:t>Zookeeper helps in performing leader election</a:t>
            </a:r>
          </a:p>
          <a:p>
            <a:r>
              <a:rPr lang="en-NO"/>
              <a:t>Zookeper sends notifiction to kafka in case of changes (e.g. new topic, delete topics, broker dies, etc…)</a:t>
            </a:r>
          </a:p>
          <a:p>
            <a:r>
              <a:rPr lang="en-NO"/>
              <a:t>Kafka 2.x cant work without zookeeper</a:t>
            </a:r>
          </a:p>
          <a:p>
            <a:r>
              <a:rPr lang="en-NO"/>
              <a:t>Kafka 3.x can work without Zookeeper – Kafka raft</a:t>
            </a:r>
          </a:p>
          <a:p>
            <a:r>
              <a:rPr lang="en-NO"/>
              <a:t>Kafka 4.x will not have Zookeeper</a:t>
            </a:r>
          </a:p>
        </p:txBody>
      </p:sp>
      <p:pic>
        <p:nvPicPr>
          <p:cNvPr id="5" name="Picture 4" descr="A person standing in front of a gate&#10;&#10;Description automatically generated">
            <a:extLst>
              <a:ext uri="{FF2B5EF4-FFF2-40B4-BE49-F238E27FC236}">
                <a16:creationId xmlns:a16="http://schemas.microsoft.com/office/drawing/2014/main" id="{CF16E162-17AC-DC2F-96B8-64FE8A53FB2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53602" y="1690688"/>
            <a:ext cx="2463800" cy="3657600"/>
          </a:xfrm>
          <a:prstGeom prst="rect">
            <a:avLst/>
          </a:prstGeom>
        </p:spPr>
      </p:pic>
      <p:pic>
        <p:nvPicPr>
          <p:cNvPr id="28674" name="Picture 2" descr="Apache ZooKeeper - Wikipedia">
            <a:extLst>
              <a:ext uri="{FF2B5EF4-FFF2-40B4-BE49-F238E27FC236}">
                <a16:creationId xmlns:a16="http://schemas.microsoft.com/office/drawing/2014/main" id="{FD4CB784-BBA2-134F-8CDC-1A4430D6D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805" y="132536"/>
            <a:ext cx="2550326" cy="137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986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A40C-E4A2-9C5B-639C-17B8AA2A5E8F}"/>
              </a:ext>
            </a:extLst>
          </p:cNvPr>
          <p:cNvSpPr>
            <a:spLocks noGrp="1"/>
          </p:cNvSpPr>
          <p:nvPr>
            <p:ph type="title"/>
          </p:nvPr>
        </p:nvSpPr>
        <p:spPr/>
        <p:txBody>
          <a:bodyPr/>
          <a:lstStyle/>
          <a:p>
            <a:r>
              <a:rPr lang="en-NO"/>
              <a:t>Should you use Zookeeper?</a:t>
            </a:r>
          </a:p>
        </p:txBody>
      </p:sp>
      <p:sp>
        <p:nvSpPr>
          <p:cNvPr id="3" name="Content Placeholder 2">
            <a:extLst>
              <a:ext uri="{FF2B5EF4-FFF2-40B4-BE49-F238E27FC236}">
                <a16:creationId xmlns:a16="http://schemas.microsoft.com/office/drawing/2014/main" id="{67F89DBC-0EBD-0347-1570-95FFA839E55E}"/>
              </a:ext>
            </a:extLst>
          </p:cNvPr>
          <p:cNvSpPr>
            <a:spLocks noGrp="1"/>
          </p:cNvSpPr>
          <p:nvPr>
            <p:ph idx="1"/>
          </p:nvPr>
        </p:nvSpPr>
        <p:spPr/>
        <p:txBody>
          <a:bodyPr/>
          <a:lstStyle/>
          <a:p>
            <a:r>
              <a:rPr lang="en-NO"/>
              <a:t>With kafka brokers</a:t>
            </a:r>
          </a:p>
          <a:p>
            <a:pPr lvl="1"/>
            <a:r>
              <a:rPr lang="en-NO"/>
              <a:t>Kafka Raft (K</a:t>
            </a:r>
            <a:r>
              <a:rPr lang="en-GB"/>
              <a:t>R</a:t>
            </a:r>
            <a:r>
              <a:rPr lang="en-NO"/>
              <a:t>aft) is production ready as of 3.3 (now 3.6)</a:t>
            </a:r>
          </a:p>
          <a:p>
            <a:pPr lvl="1"/>
            <a:r>
              <a:rPr lang="en-GB"/>
              <a:t>4.0 is planned to be released in April 2024 </a:t>
            </a:r>
            <a:endParaRPr lang="en-NO"/>
          </a:p>
          <a:p>
            <a:pPr lvl="1"/>
            <a:r>
              <a:rPr lang="en-NO"/>
              <a:t>Yes &amp; No</a:t>
            </a:r>
          </a:p>
          <a:p>
            <a:r>
              <a:rPr lang="en-NO"/>
              <a:t>With Kafka Clients</a:t>
            </a:r>
          </a:p>
          <a:p>
            <a:pPr lvl="1"/>
            <a:r>
              <a:rPr lang="en-NO"/>
              <a:t>Over time, the kafka clients and CLI have been migrated to leverage the brokers as connection endpoint</a:t>
            </a:r>
          </a:p>
          <a:p>
            <a:pPr lvl="1"/>
            <a:endParaRPr lang="en-NO"/>
          </a:p>
        </p:txBody>
      </p:sp>
    </p:spTree>
    <p:extLst>
      <p:ext uri="{BB962C8B-B14F-4D97-AF65-F5344CB8AC3E}">
        <p14:creationId xmlns:p14="http://schemas.microsoft.com/office/powerpoint/2010/main" val="2387474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FFAF-1889-2292-3B49-FDF6DCE827F5}"/>
              </a:ext>
            </a:extLst>
          </p:cNvPr>
          <p:cNvSpPr>
            <a:spLocks noGrp="1"/>
          </p:cNvSpPr>
          <p:nvPr>
            <p:ph type="title"/>
          </p:nvPr>
        </p:nvSpPr>
        <p:spPr/>
        <p:txBody>
          <a:bodyPr/>
          <a:lstStyle/>
          <a:p>
            <a:r>
              <a:rPr lang="en-NO"/>
              <a:t>About Kafka KRaft</a:t>
            </a:r>
          </a:p>
        </p:txBody>
      </p:sp>
      <p:sp>
        <p:nvSpPr>
          <p:cNvPr id="3" name="Content Placeholder 2">
            <a:extLst>
              <a:ext uri="{FF2B5EF4-FFF2-40B4-BE49-F238E27FC236}">
                <a16:creationId xmlns:a16="http://schemas.microsoft.com/office/drawing/2014/main" id="{66C8161D-09A6-5716-04CA-35E213CBB78A}"/>
              </a:ext>
            </a:extLst>
          </p:cNvPr>
          <p:cNvSpPr>
            <a:spLocks noGrp="1"/>
          </p:cNvSpPr>
          <p:nvPr>
            <p:ph idx="1"/>
          </p:nvPr>
        </p:nvSpPr>
        <p:spPr/>
        <p:txBody>
          <a:bodyPr>
            <a:normAutofit/>
          </a:bodyPr>
          <a:lstStyle/>
          <a:p>
            <a:r>
              <a:rPr lang="en-NO"/>
              <a:t>In 2022, the Apache Kafka project stated to work to remove Zookeeper</a:t>
            </a:r>
          </a:p>
          <a:p>
            <a:r>
              <a:rPr lang="en-NO"/>
              <a:t>Zookeper shows scaling issues when kafka clusters have &gt; 100 000 partitions</a:t>
            </a:r>
          </a:p>
          <a:p>
            <a:r>
              <a:rPr lang="en-NO"/>
              <a:t>By removing Zookeeper</a:t>
            </a:r>
          </a:p>
          <a:p>
            <a:pPr lvl="1"/>
            <a:r>
              <a:rPr lang="en-GB"/>
              <a:t>Ability to scale to millions of partitions, easier to maintain and set up</a:t>
            </a:r>
          </a:p>
          <a:p>
            <a:pPr lvl="1"/>
            <a:r>
              <a:rPr lang="en-GB"/>
              <a:t>Improved stability, easier to monitor, support, and administer</a:t>
            </a:r>
          </a:p>
          <a:p>
            <a:pPr lvl="1"/>
            <a:r>
              <a:rPr lang="en-GB"/>
              <a:t>Single process to start Kafka</a:t>
            </a:r>
          </a:p>
          <a:p>
            <a:pPr lvl="1"/>
            <a:r>
              <a:rPr lang="en-GB"/>
              <a:t>Single security model for the whole system </a:t>
            </a:r>
          </a:p>
          <a:p>
            <a:pPr lvl="1"/>
            <a:r>
              <a:rPr lang="en-GB"/>
              <a:t>Faster controller shutdown and recovery time</a:t>
            </a:r>
          </a:p>
          <a:p>
            <a:pPr lvl="1"/>
            <a:endParaRPr lang="en-NO"/>
          </a:p>
        </p:txBody>
      </p:sp>
    </p:spTree>
    <p:extLst>
      <p:ext uri="{BB962C8B-B14F-4D97-AF65-F5344CB8AC3E}">
        <p14:creationId xmlns:p14="http://schemas.microsoft.com/office/powerpoint/2010/main" val="104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201D-61DC-EFB7-8C15-C08194E8F4E1}"/>
              </a:ext>
            </a:extLst>
          </p:cNvPr>
          <p:cNvSpPr>
            <a:spLocks noGrp="1"/>
          </p:cNvSpPr>
          <p:nvPr>
            <p:ph type="title"/>
          </p:nvPr>
        </p:nvSpPr>
        <p:spPr/>
        <p:txBody>
          <a:bodyPr/>
          <a:lstStyle/>
          <a:p>
            <a:r>
              <a:rPr lang="en-US" b="1">
                <a:ea typeface="+mj-lt"/>
                <a:cs typeface="+mj-lt"/>
              </a:rPr>
              <a:t>Introduction to Docker and Container Technology</a:t>
            </a:r>
            <a:endParaRPr lang="en-US"/>
          </a:p>
        </p:txBody>
      </p:sp>
      <p:sp>
        <p:nvSpPr>
          <p:cNvPr id="3" name="Content Placeholder 2">
            <a:extLst>
              <a:ext uri="{FF2B5EF4-FFF2-40B4-BE49-F238E27FC236}">
                <a16:creationId xmlns:a16="http://schemas.microsoft.com/office/drawing/2014/main" id="{58AB7CE4-A859-0311-53AA-DB2260AB0D38}"/>
              </a:ext>
            </a:extLst>
          </p:cNvPr>
          <p:cNvSpPr>
            <a:spLocks noGrp="1"/>
          </p:cNvSpPr>
          <p:nvPr>
            <p:ph idx="1"/>
          </p:nvPr>
        </p:nvSpPr>
        <p:spPr>
          <a:xfrm>
            <a:off x="838200" y="1825625"/>
            <a:ext cx="10515600" cy="4926180"/>
          </a:xfrm>
        </p:spPr>
        <p:txBody>
          <a:bodyPr vert="horz" lIns="91440" tIns="45720" rIns="91440" bIns="45720" rtlCol="0" anchor="t">
            <a:normAutofit/>
          </a:bodyPr>
          <a:lstStyle/>
          <a:p>
            <a:r>
              <a:rPr lang="en-US">
                <a:ea typeface="+mn-lt"/>
                <a:cs typeface="+mn-lt"/>
              </a:rPr>
              <a:t>Key Concepts: </a:t>
            </a:r>
            <a:endParaRPr lang="en-US"/>
          </a:p>
          <a:p>
            <a:pPr lvl="1">
              <a:buFont typeface="Courier New" panose="020B0604020202020204" pitchFamily="34" charset="0"/>
              <a:buChar char="o"/>
            </a:pPr>
            <a:r>
              <a:rPr lang="en-US">
                <a:ea typeface="+mn-lt"/>
                <a:cs typeface="+mn-lt"/>
              </a:rPr>
              <a:t>Containerization </a:t>
            </a:r>
          </a:p>
          <a:p>
            <a:pPr lvl="1">
              <a:buFont typeface="Courier New" panose="020B0604020202020204" pitchFamily="34" charset="0"/>
              <a:buChar char="o"/>
            </a:pPr>
            <a:r>
              <a:rPr lang="en-US">
                <a:ea typeface="+mn-lt"/>
                <a:cs typeface="+mn-lt"/>
              </a:rPr>
              <a:t>Isolation</a:t>
            </a:r>
            <a:endParaRPr lang="en-US">
              <a:cs typeface="Calibri"/>
            </a:endParaRPr>
          </a:p>
          <a:p>
            <a:r>
              <a:rPr lang="en-US">
                <a:ea typeface="+mn-lt"/>
                <a:cs typeface="+mn-lt"/>
              </a:rPr>
              <a:t>Advantages: </a:t>
            </a:r>
          </a:p>
          <a:p>
            <a:pPr lvl="1">
              <a:buFont typeface="Courier New" panose="020B0604020202020204" pitchFamily="34" charset="0"/>
              <a:buChar char="o"/>
            </a:pPr>
            <a:r>
              <a:rPr lang="en-US">
                <a:ea typeface="+mn-lt"/>
                <a:cs typeface="+mn-lt"/>
              </a:rPr>
              <a:t>Portability</a:t>
            </a:r>
          </a:p>
          <a:p>
            <a:pPr lvl="1">
              <a:buFont typeface="Courier New" panose="020B0604020202020204" pitchFamily="34" charset="0"/>
              <a:buChar char="o"/>
            </a:pPr>
            <a:r>
              <a:rPr lang="en-US">
                <a:ea typeface="+mn-lt"/>
                <a:cs typeface="+mn-lt"/>
              </a:rPr>
              <a:t>Efficiency</a:t>
            </a:r>
            <a:endParaRPr lang="en-US">
              <a:cs typeface="Calibri"/>
            </a:endParaRPr>
          </a:p>
          <a:p>
            <a:r>
              <a:rPr lang="en-US">
                <a:ea typeface="+mn-lt"/>
                <a:cs typeface="+mn-lt"/>
              </a:rPr>
              <a:t>Use Cases: </a:t>
            </a:r>
          </a:p>
          <a:p>
            <a:pPr lvl="1">
              <a:buFont typeface="Courier New" panose="020B0604020202020204" pitchFamily="34" charset="0"/>
              <a:buChar char="o"/>
            </a:pPr>
            <a:r>
              <a:rPr lang="en-US">
                <a:ea typeface="+mn-lt"/>
                <a:cs typeface="+mn-lt"/>
              </a:rPr>
              <a:t>Microservices Architecture, </a:t>
            </a:r>
          </a:p>
          <a:p>
            <a:pPr lvl="1">
              <a:buFont typeface="Courier New" panose="020B0604020202020204" pitchFamily="34" charset="0"/>
              <a:buChar char="o"/>
            </a:pPr>
            <a:r>
              <a:rPr lang="en-US">
                <a:ea typeface="+mn-lt"/>
                <a:cs typeface="+mn-lt"/>
              </a:rPr>
              <a:t>DevOps, </a:t>
            </a:r>
          </a:p>
          <a:p>
            <a:pPr lvl="1">
              <a:buFont typeface="Courier New" panose="020B0604020202020204" pitchFamily="34" charset="0"/>
              <a:buChar char="o"/>
            </a:pPr>
            <a:r>
              <a:rPr lang="en-US">
                <a:ea typeface="+mn-lt"/>
                <a:cs typeface="+mn-lt"/>
              </a:rPr>
              <a:t>Local development</a:t>
            </a:r>
            <a:endParaRPr lang="en-US">
              <a:cs typeface="Calibri"/>
            </a:endParaRPr>
          </a:p>
        </p:txBody>
      </p:sp>
    </p:spTree>
    <p:extLst>
      <p:ext uri="{BB962C8B-B14F-4D97-AF65-F5344CB8AC3E}">
        <p14:creationId xmlns:p14="http://schemas.microsoft.com/office/powerpoint/2010/main" val="23897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B67A-3752-C678-579B-568175B84EEC}"/>
              </a:ext>
            </a:extLst>
          </p:cNvPr>
          <p:cNvSpPr>
            <a:spLocks noGrp="1"/>
          </p:cNvSpPr>
          <p:nvPr>
            <p:ph type="title"/>
          </p:nvPr>
        </p:nvSpPr>
        <p:spPr/>
        <p:txBody>
          <a:bodyPr/>
          <a:lstStyle/>
          <a:p>
            <a:r>
              <a:rPr lang="en-NO"/>
              <a:t>Kafka K</a:t>
            </a:r>
            <a:r>
              <a:rPr lang="en-GB"/>
              <a:t>R</a:t>
            </a:r>
            <a:r>
              <a:rPr lang="en-NO"/>
              <a:t>aft - Architecture</a:t>
            </a:r>
          </a:p>
        </p:txBody>
      </p:sp>
      <p:pic>
        <p:nvPicPr>
          <p:cNvPr id="29698" name="Picture 2" descr="Diagram showing the difference between Kafka with Zookeeper and Kafka in KRaft mode with Quorum Controller.">
            <a:extLst>
              <a:ext uri="{FF2B5EF4-FFF2-40B4-BE49-F238E27FC236}">
                <a16:creationId xmlns:a16="http://schemas.microsoft.com/office/drawing/2014/main" id="{D2082FBC-7112-9B85-BC8C-A775946F2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977" y="1690688"/>
            <a:ext cx="9256046" cy="431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67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FE13-8D68-8F51-AEB6-DFE042CA32FC}"/>
              </a:ext>
            </a:extLst>
          </p:cNvPr>
          <p:cNvSpPr>
            <a:spLocks noGrp="1"/>
          </p:cNvSpPr>
          <p:nvPr>
            <p:ph type="title"/>
          </p:nvPr>
        </p:nvSpPr>
        <p:spPr/>
        <p:txBody>
          <a:bodyPr/>
          <a:lstStyle/>
          <a:p>
            <a:r>
              <a:rPr lang="en-NO"/>
              <a:t>Theory – Round-up</a:t>
            </a:r>
          </a:p>
        </p:txBody>
      </p:sp>
      <p:pic>
        <p:nvPicPr>
          <p:cNvPr id="30722" name="Picture 2" descr="Apache Kafka clusters are made up of several core components. This diagrams shows the relationships between brokers, zookeeper, producers, consumers, source systems and target systems.">
            <a:extLst>
              <a:ext uri="{FF2B5EF4-FFF2-40B4-BE49-F238E27FC236}">
                <a16:creationId xmlns:a16="http://schemas.microsoft.com/office/drawing/2014/main" id="{BD7F465F-CA3C-D604-EC8B-BAE5CF92B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288" y="1784195"/>
            <a:ext cx="9017293" cy="452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87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61B4-5168-3818-7578-7EC5EE81D254}"/>
              </a:ext>
            </a:extLst>
          </p:cNvPr>
          <p:cNvSpPr>
            <a:spLocks noGrp="1"/>
          </p:cNvSpPr>
          <p:nvPr>
            <p:ph type="title"/>
          </p:nvPr>
        </p:nvSpPr>
        <p:spPr/>
        <p:txBody>
          <a:bodyPr/>
          <a:lstStyle/>
          <a:p>
            <a:r>
              <a:rPr lang="en-NO"/>
              <a:t>Sources – since that is important now a days</a:t>
            </a:r>
          </a:p>
        </p:txBody>
      </p:sp>
      <p:sp>
        <p:nvSpPr>
          <p:cNvPr id="3" name="Content Placeholder 2">
            <a:extLst>
              <a:ext uri="{FF2B5EF4-FFF2-40B4-BE49-F238E27FC236}">
                <a16:creationId xmlns:a16="http://schemas.microsoft.com/office/drawing/2014/main" id="{4B419D3E-C33C-BF14-E083-7AA0EB207105}"/>
              </a:ext>
            </a:extLst>
          </p:cNvPr>
          <p:cNvSpPr>
            <a:spLocks noGrp="1"/>
          </p:cNvSpPr>
          <p:nvPr>
            <p:ph idx="1"/>
          </p:nvPr>
        </p:nvSpPr>
        <p:spPr/>
        <p:txBody>
          <a:bodyPr/>
          <a:lstStyle/>
          <a:p>
            <a:r>
              <a:rPr lang="en-GB">
                <a:hlinkClick r:id="rId2"/>
              </a:rPr>
              <a:t>https://www.udemy.com/course/apache-kafka/</a:t>
            </a:r>
            <a:endParaRPr lang="en-GB"/>
          </a:p>
          <a:p>
            <a:r>
              <a:rPr lang="en-GB">
                <a:hlinkClick r:id="rId3"/>
              </a:rPr>
              <a:t>https://www.conduktor.io/kafka/</a:t>
            </a:r>
            <a:endParaRPr lang="en-GB"/>
          </a:p>
          <a:p>
            <a:pPr lvl="1"/>
            <a:r>
              <a:rPr lang="en-GB"/>
              <a:t>Most of the </a:t>
            </a:r>
            <a:r>
              <a:rPr lang="en-GB" err="1"/>
              <a:t>kafka</a:t>
            </a:r>
            <a:r>
              <a:rPr lang="en-GB"/>
              <a:t> images are from here</a:t>
            </a:r>
            <a:endParaRPr lang="en-NO"/>
          </a:p>
        </p:txBody>
      </p:sp>
    </p:spTree>
    <p:extLst>
      <p:ext uri="{BB962C8B-B14F-4D97-AF65-F5344CB8AC3E}">
        <p14:creationId xmlns:p14="http://schemas.microsoft.com/office/powerpoint/2010/main" val="2255175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B9B8-654F-702A-7CB8-98AC51DF52F6}"/>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809815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11E5-6C83-4C44-6B11-CC5122274A34}"/>
              </a:ext>
            </a:extLst>
          </p:cNvPr>
          <p:cNvSpPr>
            <a:spLocks noGrp="1"/>
          </p:cNvSpPr>
          <p:nvPr>
            <p:ph type="title"/>
          </p:nvPr>
        </p:nvSpPr>
        <p:spPr/>
        <p:txBody>
          <a:bodyPr/>
          <a:lstStyle/>
          <a:p>
            <a:r>
              <a:rPr lang="en-NO"/>
              <a:t>To the tasks!</a:t>
            </a:r>
          </a:p>
        </p:txBody>
      </p:sp>
      <p:sp>
        <p:nvSpPr>
          <p:cNvPr id="3" name="Content Placeholder 2">
            <a:extLst>
              <a:ext uri="{FF2B5EF4-FFF2-40B4-BE49-F238E27FC236}">
                <a16:creationId xmlns:a16="http://schemas.microsoft.com/office/drawing/2014/main" id="{C14E9F07-E5BB-1572-75D2-791E7423C76C}"/>
              </a:ext>
            </a:extLst>
          </p:cNvPr>
          <p:cNvSpPr>
            <a:spLocks noGrp="1"/>
          </p:cNvSpPr>
          <p:nvPr>
            <p:ph idx="1"/>
          </p:nvPr>
        </p:nvSpPr>
        <p:spPr/>
        <p:txBody>
          <a:bodyPr/>
          <a:lstStyle/>
          <a:p>
            <a:r>
              <a:rPr lang="en-NO" dirty="0"/>
              <a:t>GitHub</a:t>
            </a:r>
          </a:p>
          <a:p>
            <a:pPr lvl="1"/>
            <a:r>
              <a:rPr lang="en-NO" dirty="0"/>
              <a:t>CLI</a:t>
            </a:r>
          </a:p>
          <a:p>
            <a:pPr lvl="1"/>
            <a:r>
              <a:rPr lang="en-NO" dirty="0"/>
              <a:t>Code</a:t>
            </a:r>
          </a:p>
          <a:p>
            <a:pPr lvl="1"/>
            <a:r>
              <a:rPr lang="en-NO" dirty="0"/>
              <a:t>Forum</a:t>
            </a:r>
          </a:p>
          <a:p>
            <a:pPr lvl="1"/>
            <a:r>
              <a:rPr lang="en-NO" dirty="0"/>
              <a:t>extra</a:t>
            </a:r>
          </a:p>
        </p:txBody>
      </p:sp>
    </p:spTree>
    <p:extLst>
      <p:ext uri="{BB962C8B-B14F-4D97-AF65-F5344CB8AC3E}">
        <p14:creationId xmlns:p14="http://schemas.microsoft.com/office/powerpoint/2010/main" val="1619144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C812-3D5E-4358-D46B-AFEE847C7796}"/>
              </a:ext>
            </a:extLst>
          </p:cNvPr>
          <p:cNvSpPr>
            <a:spLocks noGrp="1"/>
          </p:cNvSpPr>
          <p:nvPr>
            <p:ph type="title"/>
          </p:nvPr>
        </p:nvSpPr>
        <p:spPr/>
        <p:txBody>
          <a:bodyPr/>
          <a:lstStyle/>
          <a:p>
            <a:r>
              <a:rPr lang="en-NO"/>
              <a:t>Til neste gang</a:t>
            </a:r>
          </a:p>
        </p:txBody>
      </p:sp>
      <p:sp>
        <p:nvSpPr>
          <p:cNvPr id="3" name="Content Placeholder 2">
            <a:extLst>
              <a:ext uri="{FF2B5EF4-FFF2-40B4-BE49-F238E27FC236}">
                <a16:creationId xmlns:a16="http://schemas.microsoft.com/office/drawing/2014/main" id="{421F4BF0-E443-4D1C-AB91-824585E8A82D}"/>
              </a:ext>
            </a:extLst>
          </p:cNvPr>
          <p:cNvSpPr>
            <a:spLocks noGrp="1"/>
          </p:cNvSpPr>
          <p:nvPr>
            <p:ph idx="1"/>
          </p:nvPr>
        </p:nvSpPr>
        <p:spPr/>
        <p:txBody>
          <a:bodyPr/>
          <a:lstStyle/>
          <a:p>
            <a:r>
              <a:rPr lang="en-NO" dirty="0"/>
              <a:t>Kafka Schema Regsitry</a:t>
            </a:r>
          </a:p>
          <a:p>
            <a:r>
              <a:rPr lang="en-NO" dirty="0"/>
              <a:t>Kafka Streams</a:t>
            </a:r>
          </a:p>
          <a:p>
            <a:pPr lvl="1"/>
            <a:r>
              <a:rPr lang="en-NO" dirty="0"/>
              <a:t>Manipulering av Data</a:t>
            </a:r>
          </a:p>
          <a:p>
            <a:r>
              <a:rPr lang="en-NO" dirty="0"/>
              <a:t>Kafka Connect</a:t>
            </a:r>
          </a:p>
          <a:p>
            <a:pPr lvl="1"/>
            <a:r>
              <a:rPr lang="nb-NO" dirty="0"/>
              <a:t>Code by </a:t>
            </a:r>
            <a:r>
              <a:rPr lang="nb-NO" dirty="0" err="1"/>
              <a:t>others</a:t>
            </a:r>
            <a:r>
              <a:rPr lang="nb-NO" dirty="0"/>
              <a:t> for sending data to and from </a:t>
            </a:r>
            <a:r>
              <a:rPr lang="nb-NO" dirty="0" err="1"/>
              <a:t>kafka</a:t>
            </a:r>
            <a:r>
              <a:rPr lang="nb-NO" dirty="0"/>
              <a:t> </a:t>
            </a:r>
            <a:r>
              <a:rPr lang="nb-NO" dirty="0" err="1"/>
              <a:t>easier</a:t>
            </a:r>
            <a:endParaRPr lang="en-NO" dirty="0"/>
          </a:p>
          <a:p>
            <a:r>
              <a:rPr lang="en-NO" dirty="0"/>
              <a:t>Kafka ksql</a:t>
            </a:r>
          </a:p>
          <a:p>
            <a:pPr lvl="1"/>
            <a:r>
              <a:rPr lang="en-NO" dirty="0"/>
              <a:t>SQL like querying of Kafka topics</a:t>
            </a:r>
          </a:p>
        </p:txBody>
      </p:sp>
    </p:spTree>
    <p:extLst>
      <p:ext uri="{BB962C8B-B14F-4D97-AF65-F5344CB8AC3E}">
        <p14:creationId xmlns:p14="http://schemas.microsoft.com/office/powerpoint/2010/main" val="408627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dirty="0"/>
              <a:t>Kafka – 10</a:t>
            </a:r>
            <a:r>
              <a:rPr lang="en-US" dirty="0"/>
              <a:t>2</a:t>
            </a:r>
            <a:endParaRPr lang="en-NO" dirty="0"/>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3352224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US" dirty="0"/>
              <a:t>Resume workshop 1</a:t>
            </a:r>
          </a:p>
          <a:p>
            <a:pPr lvl="1"/>
            <a:r>
              <a:rPr lang="en-US" dirty="0"/>
              <a:t>Start or resume the Code task from workshop 1</a:t>
            </a:r>
          </a:p>
          <a:p>
            <a:pPr lvl="1"/>
            <a:r>
              <a:rPr lang="en-US" dirty="0"/>
              <a:t>Add Schema registry</a:t>
            </a:r>
          </a:p>
          <a:p>
            <a:r>
              <a:rPr lang="en-US" dirty="0"/>
              <a:t>Wikimedia</a:t>
            </a:r>
          </a:p>
          <a:p>
            <a:pPr lvl="1"/>
            <a:r>
              <a:rPr lang="en-US" dirty="0"/>
              <a:t>Producer &amp; Consumer</a:t>
            </a:r>
          </a:p>
          <a:p>
            <a:pPr lvl="1"/>
            <a:r>
              <a:rPr lang="en-US" dirty="0"/>
              <a:t>Add Schema registry</a:t>
            </a:r>
          </a:p>
          <a:p>
            <a:r>
              <a:rPr lang="en-US" dirty="0"/>
              <a:t>Kafka Connect</a:t>
            </a:r>
          </a:p>
          <a:p>
            <a:r>
              <a:rPr lang="en-US" dirty="0"/>
              <a:t>Kafka Rest Proxy</a:t>
            </a:r>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2361616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3442-1068-96F5-011D-90D9E1F2C8FF}"/>
              </a:ext>
            </a:extLst>
          </p:cNvPr>
          <p:cNvSpPr>
            <a:spLocks noGrp="1"/>
          </p:cNvSpPr>
          <p:nvPr>
            <p:ph type="ctrTitle"/>
          </p:nvPr>
        </p:nvSpPr>
        <p:spPr/>
        <p:txBody>
          <a:bodyPr/>
          <a:lstStyle/>
          <a:p>
            <a:r>
              <a:rPr lang="en-US" dirty="0"/>
              <a:t>Resume workshop 1</a:t>
            </a:r>
            <a:endParaRPr lang="en-NO" dirty="0"/>
          </a:p>
        </p:txBody>
      </p:sp>
      <p:sp>
        <p:nvSpPr>
          <p:cNvPr id="3" name="Subtitle 2">
            <a:extLst>
              <a:ext uri="{FF2B5EF4-FFF2-40B4-BE49-F238E27FC236}">
                <a16:creationId xmlns:a16="http://schemas.microsoft.com/office/drawing/2014/main" id="{23561510-6665-8FB3-194B-9581EE17B4EB}"/>
              </a:ext>
            </a:extLst>
          </p:cNvPr>
          <p:cNvSpPr>
            <a:spLocks noGrp="1"/>
          </p:cNvSpPr>
          <p:nvPr>
            <p:ph type="subTitle" idx="1"/>
          </p:nvPr>
        </p:nvSpPr>
        <p:spPr/>
        <p:txBody>
          <a:bodyPr/>
          <a:lstStyle/>
          <a:p>
            <a:r>
              <a:rPr lang="en-GB" dirty="0"/>
              <a:t>If you have any questions, please reach out to us.</a:t>
            </a:r>
            <a:endParaRPr lang="en-NO" dirty="0"/>
          </a:p>
        </p:txBody>
      </p:sp>
    </p:spTree>
    <p:extLst>
      <p:ext uri="{BB962C8B-B14F-4D97-AF65-F5344CB8AC3E}">
        <p14:creationId xmlns:p14="http://schemas.microsoft.com/office/powerpoint/2010/main" val="3580575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8BCC9-67AF-E688-8117-7A2BFCA58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F80C5-7F0C-C646-E923-86AA4A018747}"/>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590813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braindump.jethro.dev/ox-hugo/docker_architecture.png">
            <a:extLst>
              <a:ext uri="{FF2B5EF4-FFF2-40B4-BE49-F238E27FC236}">
                <a16:creationId xmlns:a16="http://schemas.microsoft.com/office/drawing/2014/main" id="{68E9E9DE-BCA7-A511-4571-BC1AAC163056}"/>
              </a:ext>
            </a:extLst>
          </p:cNvPr>
          <p:cNvPicPr>
            <a:picLocks noChangeAspect="1"/>
          </p:cNvPicPr>
          <p:nvPr/>
        </p:nvPicPr>
        <p:blipFill rotWithShape="1">
          <a:blip r:embed="rId2"/>
          <a:srcRect t="19643" r="155" b="223"/>
          <a:stretch/>
        </p:blipFill>
        <p:spPr>
          <a:xfrm>
            <a:off x="1481388" y="1626019"/>
            <a:ext cx="9229240" cy="5144035"/>
          </a:xfrm>
          <a:prstGeom prst="rect">
            <a:avLst/>
          </a:prstGeom>
        </p:spPr>
      </p:pic>
      <p:sp>
        <p:nvSpPr>
          <p:cNvPr id="2" name="Title 1">
            <a:extLst>
              <a:ext uri="{FF2B5EF4-FFF2-40B4-BE49-F238E27FC236}">
                <a16:creationId xmlns:a16="http://schemas.microsoft.com/office/drawing/2014/main" id="{D76A1E56-FBB3-8055-5C79-FCF77917ED55}"/>
              </a:ext>
            </a:extLst>
          </p:cNvPr>
          <p:cNvSpPr>
            <a:spLocks noGrp="1"/>
          </p:cNvSpPr>
          <p:nvPr>
            <p:ph type="title"/>
          </p:nvPr>
        </p:nvSpPr>
        <p:spPr/>
        <p:txBody>
          <a:bodyPr/>
          <a:lstStyle/>
          <a:p>
            <a:r>
              <a:rPr lang="en-US" b="1">
                <a:ea typeface="+mj-lt"/>
                <a:cs typeface="+mj-lt"/>
              </a:rPr>
              <a:t>Docker Architecture and Components</a:t>
            </a:r>
            <a:endParaRPr lang="en-US"/>
          </a:p>
        </p:txBody>
      </p:sp>
    </p:spTree>
    <p:extLst>
      <p:ext uri="{BB962C8B-B14F-4D97-AF65-F5344CB8AC3E}">
        <p14:creationId xmlns:p14="http://schemas.microsoft.com/office/powerpoint/2010/main" val="1152252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D2033-CF44-474F-F682-931C8ABBA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B7FB0-D132-C502-62C1-AB05C98CC411}"/>
              </a:ext>
            </a:extLst>
          </p:cNvPr>
          <p:cNvSpPr>
            <a:spLocks noGrp="1"/>
          </p:cNvSpPr>
          <p:nvPr>
            <p:ph type="ctrTitle"/>
          </p:nvPr>
        </p:nvSpPr>
        <p:spPr/>
        <p:txBody>
          <a:bodyPr/>
          <a:lstStyle/>
          <a:p>
            <a:r>
              <a:rPr lang="en-US" dirty="0"/>
              <a:t>Schema Registry</a:t>
            </a:r>
            <a:endParaRPr lang="en-NO" dirty="0"/>
          </a:p>
        </p:txBody>
      </p:sp>
      <p:sp>
        <p:nvSpPr>
          <p:cNvPr id="3" name="Subtitle 2">
            <a:extLst>
              <a:ext uri="{FF2B5EF4-FFF2-40B4-BE49-F238E27FC236}">
                <a16:creationId xmlns:a16="http://schemas.microsoft.com/office/drawing/2014/main" id="{3C70F045-505F-A163-AB06-F6752195A900}"/>
              </a:ext>
            </a:extLst>
          </p:cNvPr>
          <p:cNvSpPr>
            <a:spLocks noGrp="1"/>
          </p:cNvSpPr>
          <p:nvPr>
            <p:ph type="subTitle" idx="1"/>
          </p:nvPr>
        </p:nvSpPr>
        <p:spPr/>
        <p:txBody>
          <a:bodyPr/>
          <a:lstStyle/>
          <a:p>
            <a:r>
              <a:rPr lang="en-GB" dirty="0"/>
              <a:t>https://</a:t>
            </a:r>
            <a:r>
              <a:rPr lang="en-GB" dirty="0" err="1"/>
              <a:t>github.com</a:t>
            </a:r>
            <a:r>
              <a:rPr lang="en-GB" dirty="0"/>
              <a:t>/</a:t>
            </a:r>
            <a:r>
              <a:rPr lang="en-GB" dirty="0" err="1"/>
              <a:t>fortedigital</a:t>
            </a:r>
            <a:r>
              <a:rPr lang="en-GB" dirty="0"/>
              <a:t>/cg-</a:t>
            </a:r>
            <a:r>
              <a:rPr lang="en-GB" dirty="0" err="1"/>
              <a:t>kafka</a:t>
            </a:r>
            <a:endParaRPr lang="en-NO" dirty="0"/>
          </a:p>
        </p:txBody>
      </p:sp>
    </p:spTree>
    <p:extLst>
      <p:ext uri="{BB962C8B-B14F-4D97-AF65-F5344CB8AC3E}">
        <p14:creationId xmlns:p14="http://schemas.microsoft.com/office/powerpoint/2010/main" val="398908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essage serialization diagram showing how Apache Kafka Producers integer and string serializers.">
            <a:extLst>
              <a:ext uri="{FF2B5EF4-FFF2-40B4-BE49-F238E27FC236}">
                <a16:creationId xmlns:a16="http://schemas.microsoft.com/office/drawing/2014/main" id="{AC145DF6-FC20-D3FB-A489-E71DFD733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68" y="1326007"/>
            <a:ext cx="6142832" cy="516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355CE9-E484-7430-DA10-FDF616952049}"/>
              </a:ext>
            </a:extLst>
          </p:cNvPr>
          <p:cNvSpPr>
            <a:spLocks noGrp="1"/>
          </p:cNvSpPr>
          <p:nvPr>
            <p:ph type="title"/>
          </p:nvPr>
        </p:nvSpPr>
        <p:spPr/>
        <p:txBody>
          <a:bodyPr/>
          <a:lstStyle/>
          <a:p>
            <a:r>
              <a:rPr lang="en-NO" dirty="0"/>
              <a:t>Producer – Message Serializers</a:t>
            </a:r>
          </a:p>
        </p:txBody>
      </p:sp>
      <p:sp>
        <p:nvSpPr>
          <p:cNvPr id="3" name="Content Placeholder 2">
            <a:extLst>
              <a:ext uri="{FF2B5EF4-FFF2-40B4-BE49-F238E27FC236}">
                <a16:creationId xmlns:a16="http://schemas.microsoft.com/office/drawing/2014/main" id="{1FA7F146-7CE7-AC66-698D-008A2714B4EA}"/>
              </a:ext>
            </a:extLst>
          </p:cNvPr>
          <p:cNvSpPr>
            <a:spLocks noGrp="1"/>
          </p:cNvSpPr>
          <p:nvPr>
            <p:ph idx="1"/>
          </p:nvPr>
        </p:nvSpPr>
        <p:spPr>
          <a:xfrm>
            <a:off x="838201" y="1825625"/>
            <a:ext cx="6358054" cy="4351338"/>
          </a:xfrm>
        </p:spPr>
        <p:txBody>
          <a:bodyPr/>
          <a:lstStyle/>
          <a:p>
            <a:r>
              <a:rPr lang="en-NO" dirty="0"/>
              <a:t>Kafka only acceps and sends bytes as input and output</a:t>
            </a:r>
          </a:p>
          <a:p>
            <a:r>
              <a:rPr lang="en-NO" dirty="0"/>
              <a:t>Seralization is used for key and value</a:t>
            </a:r>
          </a:p>
          <a:p>
            <a:r>
              <a:rPr lang="en-GB" dirty="0"/>
              <a:t>C</a:t>
            </a:r>
            <a:r>
              <a:rPr lang="en-NO" dirty="0"/>
              <a:t>ommon Serializers</a:t>
            </a:r>
          </a:p>
          <a:p>
            <a:pPr lvl="1"/>
            <a:r>
              <a:rPr lang="en-NO" dirty="0"/>
              <a:t>String(incl. JSON)</a:t>
            </a:r>
          </a:p>
          <a:p>
            <a:pPr lvl="1"/>
            <a:r>
              <a:rPr lang="en-NO" dirty="0"/>
              <a:t>Int,Float</a:t>
            </a:r>
          </a:p>
          <a:p>
            <a:pPr lvl="1"/>
            <a:r>
              <a:rPr lang="en-NO" dirty="0"/>
              <a:t>Avro</a:t>
            </a:r>
          </a:p>
          <a:p>
            <a:pPr lvl="1"/>
            <a:r>
              <a:rPr lang="en-NO" dirty="0"/>
              <a:t>Protobuf</a:t>
            </a:r>
          </a:p>
        </p:txBody>
      </p:sp>
    </p:spTree>
    <p:extLst>
      <p:ext uri="{BB962C8B-B14F-4D97-AF65-F5344CB8AC3E}">
        <p14:creationId xmlns:p14="http://schemas.microsoft.com/office/powerpoint/2010/main" val="2038468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B8E2C5BB-BBC7-31DC-9881-49BD7F768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289" y="1027906"/>
            <a:ext cx="6149237" cy="5175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38FA93-96D5-E428-4057-2443C88423BF}"/>
              </a:ext>
            </a:extLst>
          </p:cNvPr>
          <p:cNvSpPr>
            <a:spLocks noGrp="1"/>
          </p:cNvSpPr>
          <p:nvPr>
            <p:ph type="title"/>
          </p:nvPr>
        </p:nvSpPr>
        <p:spPr/>
        <p:txBody>
          <a:bodyPr/>
          <a:lstStyle/>
          <a:p>
            <a:r>
              <a:rPr lang="en-NO"/>
              <a:t>Consumer Deserializer</a:t>
            </a:r>
          </a:p>
        </p:txBody>
      </p:sp>
      <p:sp>
        <p:nvSpPr>
          <p:cNvPr id="3" name="Content Placeholder 2">
            <a:extLst>
              <a:ext uri="{FF2B5EF4-FFF2-40B4-BE49-F238E27FC236}">
                <a16:creationId xmlns:a16="http://schemas.microsoft.com/office/drawing/2014/main" id="{EC441158-D337-0E59-7DAC-28ED4006E67C}"/>
              </a:ext>
            </a:extLst>
          </p:cNvPr>
          <p:cNvSpPr>
            <a:spLocks noGrp="1"/>
          </p:cNvSpPr>
          <p:nvPr>
            <p:ph idx="1"/>
          </p:nvPr>
        </p:nvSpPr>
        <p:spPr>
          <a:xfrm>
            <a:off x="838200" y="1825625"/>
            <a:ext cx="6365488" cy="4351338"/>
          </a:xfrm>
        </p:spPr>
        <p:txBody>
          <a:bodyPr/>
          <a:lstStyle/>
          <a:p>
            <a:r>
              <a:rPr lang="en-NO" dirty="0"/>
              <a:t>Deserializer is used for value and key</a:t>
            </a:r>
          </a:p>
          <a:p>
            <a:r>
              <a:rPr lang="en-NO" dirty="0"/>
              <a:t>Common Deserializer</a:t>
            </a:r>
          </a:p>
          <a:p>
            <a:pPr lvl="1"/>
            <a:r>
              <a:rPr lang="en-NO" dirty="0"/>
              <a:t>String (incl. JSON)</a:t>
            </a:r>
          </a:p>
          <a:p>
            <a:pPr lvl="1"/>
            <a:r>
              <a:rPr lang="en-NO" dirty="0"/>
              <a:t>Int, Float</a:t>
            </a:r>
          </a:p>
          <a:p>
            <a:pPr lvl="1"/>
            <a:r>
              <a:rPr lang="en-NO" dirty="0"/>
              <a:t>Avro</a:t>
            </a:r>
          </a:p>
          <a:p>
            <a:pPr lvl="1"/>
            <a:r>
              <a:rPr lang="en-NO" dirty="0"/>
              <a:t>Protobuf</a:t>
            </a:r>
          </a:p>
          <a:p>
            <a:r>
              <a:rPr lang="en-NO" dirty="0"/>
              <a:t>The serialization / deserialization type must not change during a topic lifecycle (Create new instead)</a:t>
            </a:r>
          </a:p>
        </p:txBody>
      </p:sp>
    </p:spTree>
    <p:extLst>
      <p:ext uri="{BB962C8B-B14F-4D97-AF65-F5344CB8AC3E}">
        <p14:creationId xmlns:p14="http://schemas.microsoft.com/office/powerpoint/2010/main" val="2625520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43622-84BA-6107-FDFC-496426CF0624}"/>
              </a:ext>
            </a:extLst>
          </p:cNvPr>
          <p:cNvSpPr>
            <a:spLocks noGrp="1"/>
          </p:cNvSpPr>
          <p:nvPr>
            <p:ph type="title"/>
          </p:nvPr>
        </p:nvSpPr>
        <p:spPr>
          <a:xfrm>
            <a:off x="838200" y="365125"/>
            <a:ext cx="10515600" cy="1325563"/>
          </a:xfrm>
        </p:spPr>
        <p:txBody>
          <a:bodyPr anchor="ctr">
            <a:normAutofit/>
          </a:bodyPr>
          <a:lstStyle/>
          <a:p>
            <a:r>
              <a:rPr lang="en-NO" dirty="0"/>
              <a:t>The need for a schema registry</a:t>
            </a:r>
          </a:p>
        </p:txBody>
      </p:sp>
      <p:sp>
        <p:nvSpPr>
          <p:cNvPr id="3" name="Content Placeholder 2">
            <a:extLst>
              <a:ext uri="{FF2B5EF4-FFF2-40B4-BE49-F238E27FC236}">
                <a16:creationId xmlns:a16="http://schemas.microsoft.com/office/drawing/2014/main" id="{FDFD07C0-CA9D-ED97-8B39-CD31FDD3E58D}"/>
              </a:ext>
            </a:extLst>
          </p:cNvPr>
          <p:cNvSpPr>
            <a:spLocks noGrp="1"/>
          </p:cNvSpPr>
          <p:nvPr>
            <p:ph sz="half" idx="1"/>
          </p:nvPr>
        </p:nvSpPr>
        <p:spPr>
          <a:xfrm>
            <a:off x="838200" y="1825625"/>
            <a:ext cx="5181600" cy="4351338"/>
          </a:xfrm>
        </p:spPr>
        <p:txBody>
          <a:bodyPr>
            <a:normAutofit/>
          </a:bodyPr>
          <a:lstStyle/>
          <a:p>
            <a:r>
              <a:rPr lang="en-NO" sz="2600"/>
              <a:t>Kafka takes bytes as an input and publishes them</a:t>
            </a:r>
          </a:p>
          <a:p>
            <a:r>
              <a:rPr lang="en-NO" sz="2600"/>
              <a:t>No data verification</a:t>
            </a:r>
          </a:p>
          <a:p>
            <a:endParaRPr lang="en-NO" sz="2600"/>
          </a:p>
          <a:p>
            <a:r>
              <a:rPr lang="en-NO" sz="2600"/>
              <a:t>What if Producer sends bad data?</a:t>
            </a:r>
          </a:p>
          <a:p>
            <a:r>
              <a:rPr lang="en-NO" sz="2600"/>
              <a:t>What if a field gets renamed?</a:t>
            </a:r>
          </a:p>
          <a:p>
            <a:r>
              <a:rPr lang="en-NO" sz="2600"/>
              <a:t>What if the data format changes from one day to another?</a:t>
            </a:r>
          </a:p>
          <a:p>
            <a:r>
              <a:rPr lang="en-NO" sz="2600" b="1"/>
              <a:t>The consumers break!!</a:t>
            </a:r>
          </a:p>
        </p:txBody>
      </p:sp>
      <p:pic>
        <p:nvPicPr>
          <p:cNvPr id="5" name="Picture 4">
            <a:extLst>
              <a:ext uri="{FF2B5EF4-FFF2-40B4-BE49-F238E27FC236}">
                <a16:creationId xmlns:a16="http://schemas.microsoft.com/office/drawing/2014/main" id="{40746DD5-5C25-B5EB-CFAC-C1EA5833B4CA}"/>
              </a:ext>
            </a:extLst>
          </p:cNvPr>
          <p:cNvPicPr>
            <a:picLocks noChangeAspect="1"/>
          </p:cNvPicPr>
          <p:nvPr/>
        </p:nvPicPr>
        <p:blipFill>
          <a:blip r:embed="rId2"/>
          <a:stretch>
            <a:fillRect/>
          </a:stretch>
        </p:blipFill>
        <p:spPr>
          <a:xfrm>
            <a:off x="6172200" y="3159284"/>
            <a:ext cx="5181600" cy="1684020"/>
          </a:xfrm>
          <a:prstGeom prst="rect">
            <a:avLst/>
          </a:prstGeom>
          <a:noFill/>
        </p:spPr>
      </p:pic>
      <p:sp>
        <p:nvSpPr>
          <p:cNvPr id="6" name="Rectangle 5">
            <a:extLst>
              <a:ext uri="{FF2B5EF4-FFF2-40B4-BE49-F238E27FC236}">
                <a16:creationId xmlns:a16="http://schemas.microsoft.com/office/drawing/2014/main" id="{02F94FD8-CD65-8D08-4DD3-05EC104683B3}"/>
              </a:ext>
            </a:extLst>
          </p:cNvPr>
          <p:cNvSpPr/>
          <p:nvPr/>
        </p:nvSpPr>
        <p:spPr>
          <a:xfrm>
            <a:off x="6019800" y="2864313"/>
            <a:ext cx="3148423" cy="5646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081165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495-25F5-338E-80BF-7D97898B12D2}"/>
              </a:ext>
            </a:extLst>
          </p:cNvPr>
          <p:cNvSpPr>
            <a:spLocks noGrp="1"/>
          </p:cNvSpPr>
          <p:nvPr>
            <p:ph type="title"/>
          </p:nvPr>
        </p:nvSpPr>
        <p:spPr/>
        <p:txBody>
          <a:bodyPr/>
          <a:lstStyle/>
          <a:p>
            <a:r>
              <a:rPr lang="en-NO" dirty="0"/>
              <a:t>The need for a schema registry</a:t>
            </a:r>
          </a:p>
        </p:txBody>
      </p:sp>
      <p:sp>
        <p:nvSpPr>
          <p:cNvPr id="3" name="Content Placeholder 2">
            <a:extLst>
              <a:ext uri="{FF2B5EF4-FFF2-40B4-BE49-F238E27FC236}">
                <a16:creationId xmlns:a16="http://schemas.microsoft.com/office/drawing/2014/main" id="{2491DC1B-09C8-7590-8F79-402397488EC5}"/>
              </a:ext>
            </a:extLst>
          </p:cNvPr>
          <p:cNvSpPr>
            <a:spLocks noGrp="1"/>
          </p:cNvSpPr>
          <p:nvPr>
            <p:ph idx="1"/>
          </p:nvPr>
        </p:nvSpPr>
        <p:spPr/>
        <p:txBody>
          <a:bodyPr>
            <a:normAutofit fontScale="92500" lnSpcReduction="10000"/>
          </a:bodyPr>
          <a:lstStyle/>
          <a:p>
            <a:r>
              <a:rPr lang="en-NO" dirty="0"/>
              <a:t>We need data to be self describable</a:t>
            </a:r>
          </a:p>
          <a:p>
            <a:r>
              <a:rPr lang="en-NO" dirty="0"/>
              <a:t>We need to be able to evolve data without breaking downstream consumers</a:t>
            </a:r>
          </a:p>
          <a:p>
            <a:r>
              <a:rPr lang="en-NO" dirty="0"/>
              <a:t>We need schemas… and a schema registry</a:t>
            </a:r>
          </a:p>
          <a:p>
            <a:r>
              <a:rPr lang="en-NO" dirty="0"/>
              <a:t>What if the kafka brokers were verifying the messages they receive?</a:t>
            </a:r>
          </a:p>
          <a:p>
            <a:r>
              <a:rPr lang="en-NO" dirty="0"/>
              <a:t>It would break what makes kafka so good</a:t>
            </a:r>
          </a:p>
          <a:p>
            <a:pPr lvl="1"/>
            <a:r>
              <a:rPr lang="en-NO" dirty="0"/>
              <a:t>Kafka doesn’t parse or even read you dara (no CPU usage)</a:t>
            </a:r>
          </a:p>
          <a:p>
            <a:pPr lvl="1"/>
            <a:r>
              <a:rPr lang="en-NO" dirty="0"/>
              <a:t>Kafka takes bytes as an input without even loading them into memory (Zero copy)</a:t>
            </a:r>
          </a:p>
          <a:p>
            <a:pPr lvl="1"/>
            <a:r>
              <a:rPr lang="en-NO" dirty="0"/>
              <a:t>Kafka distributes bytes</a:t>
            </a:r>
          </a:p>
          <a:p>
            <a:pPr lvl="1"/>
            <a:r>
              <a:rPr lang="en-NO" dirty="0"/>
              <a:t>As far as Kafka is concerned, its doesn’t even knw if your data is an integer, a string etc</a:t>
            </a:r>
          </a:p>
        </p:txBody>
      </p:sp>
    </p:spTree>
    <p:extLst>
      <p:ext uri="{BB962C8B-B14F-4D97-AF65-F5344CB8AC3E}">
        <p14:creationId xmlns:p14="http://schemas.microsoft.com/office/powerpoint/2010/main" val="3342749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9EBE-E597-9A5E-26F1-4326D36ADC04}"/>
              </a:ext>
            </a:extLst>
          </p:cNvPr>
          <p:cNvSpPr>
            <a:spLocks noGrp="1"/>
          </p:cNvSpPr>
          <p:nvPr>
            <p:ph type="title"/>
          </p:nvPr>
        </p:nvSpPr>
        <p:spPr/>
        <p:txBody>
          <a:bodyPr/>
          <a:lstStyle/>
          <a:p>
            <a:r>
              <a:rPr lang="en-NO" dirty="0"/>
              <a:t>The need for a schema registry</a:t>
            </a:r>
          </a:p>
        </p:txBody>
      </p:sp>
      <p:sp>
        <p:nvSpPr>
          <p:cNvPr id="3" name="Content Placeholder 2">
            <a:extLst>
              <a:ext uri="{FF2B5EF4-FFF2-40B4-BE49-F238E27FC236}">
                <a16:creationId xmlns:a16="http://schemas.microsoft.com/office/drawing/2014/main" id="{203533B2-56F4-6030-8E2D-9BB0FF8BF49E}"/>
              </a:ext>
            </a:extLst>
          </p:cNvPr>
          <p:cNvSpPr>
            <a:spLocks noGrp="1"/>
          </p:cNvSpPr>
          <p:nvPr>
            <p:ph idx="1"/>
          </p:nvPr>
        </p:nvSpPr>
        <p:spPr/>
        <p:txBody>
          <a:bodyPr>
            <a:normAutofit/>
          </a:bodyPr>
          <a:lstStyle/>
          <a:p>
            <a:r>
              <a:rPr lang="en-NO" dirty="0"/>
              <a:t>The schema registry must be a sep</a:t>
            </a:r>
            <a:r>
              <a:rPr lang="en-GB" dirty="0"/>
              <a:t>a</a:t>
            </a:r>
            <a:r>
              <a:rPr lang="en-NO" dirty="0"/>
              <a:t>rate component</a:t>
            </a:r>
          </a:p>
          <a:p>
            <a:r>
              <a:rPr lang="en-NO" dirty="0"/>
              <a:t>Producers and Consumers nee to be able to talk to it</a:t>
            </a:r>
          </a:p>
          <a:p>
            <a:r>
              <a:rPr lang="en-NO" dirty="0"/>
              <a:t>The schema registry must be able to reject bad data</a:t>
            </a:r>
          </a:p>
          <a:p>
            <a:r>
              <a:rPr lang="en-NO" dirty="0"/>
              <a:t>A common data format must be agreed upon</a:t>
            </a:r>
          </a:p>
          <a:p>
            <a:pPr lvl="1"/>
            <a:r>
              <a:rPr lang="en-NO" dirty="0"/>
              <a:t>It nees to support schemas</a:t>
            </a:r>
          </a:p>
          <a:p>
            <a:pPr lvl="1"/>
            <a:r>
              <a:rPr lang="en-NO" dirty="0"/>
              <a:t>It needs to support evolution</a:t>
            </a:r>
          </a:p>
          <a:p>
            <a:pPr lvl="1"/>
            <a:r>
              <a:rPr lang="en-NO" dirty="0"/>
              <a:t>It needs to be lightweight</a:t>
            </a:r>
          </a:p>
          <a:p>
            <a:r>
              <a:rPr lang="en-NO" dirty="0"/>
              <a:t>Enter.. </a:t>
            </a:r>
            <a:r>
              <a:rPr lang="en-GB" dirty="0">
                <a:solidFill>
                  <a:schemeClr val="accent1"/>
                </a:solidFill>
              </a:rPr>
              <a:t>T</a:t>
            </a:r>
            <a:r>
              <a:rPr lang="en-NO" dirty="0">
                <a:solidFill>
                  <a:schemeClr val="accent1"/>
                </a:solidFill>
              </a:rPr>
              <a:t>he Schema Registry</a:t>
            </a:r>
          </a:p>
          <a:p>
            <a:r>
              <a:rPr lang="en-NO" dirty="0"/>
              <a:t>And </a:t>
            </a:r>
            <a:r>
              <a:rPr lang="en-NO" dirty="0">
                <a:solidFill>
                  <a:schemeClr val="accent1"/>
                </a:solidFill>
              </a:rPr>
              <a:t>Apache Avro </a:t>
            </a:r>
            <a:r>
              <a:rPr lang="en-NO" dirty="0"/>
              <a:t>as the data format(Protobuf, JSON is supported)</a:t>
            </a:r>
          </a:p>
        </p:txBody>
      </p:sp>
    </p:spTree>
    <p:extLst>
      <p:ext uri="{BB962C8B-B14F-4D97-AF65-F5344CB8AC3E}">
        <p14:creationId xmlns:p14="http://schemas.microsoft.com/office/powerpoint/2010/main" val="577663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B29E-B753-69A9-5C25-743C3F2EC6FD}"/>
              </a:ext>
            </a:extLst>
          </p:cNvPr>
          <p:cNvSpPr>
            <a:spLocks noGrp="1"/>
          </p:cNvSpPr>
          <p:nvPr>
            <p:ph type="title"/>
          </p:nvPr>
        </p:nvSpPr>
        <p:spPr>
          <a:xfrm>
            <a:off x="838200" y="365125"/>
            <a:ext cx="10515600" cy="1325563"/>
          </a:xfrm>
        </p:spPr>
        <p:txBody>
          <a:bodyPr anchor="ctr">
            <a:normAutofit/>
          </a:bodyPr>
          <a:lstStyle/>
          <a:p>
            <a:r>
              <a:rPr lang="en-NO" dirty="0"/>
              <a:t>Pipeline without Schema Registry</a:t>
            </a:r>
          </a:p>
        </p:txBody>
      </p:sp>
      <p:pic>
        <p:nvPicPr>
          <p:cNvPr id="4" name="Picture 2" descr="Apache Kafka Components. An overview of the relationship between Kafka clusters, Kafka topics, Kafka producers and Kafka Consumers.">
            <a:extLst>
              <a:ext uri="{FF2B5EF4-FFF2-40B4-BE49-F238E27FC236}">
                <a16:creationId xmlns:a16="http://schemas.microsoft.com/office/drawing/2014/main" id="{E808E963-651E-D78E-B135-F4DED63707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568543"/>
            <a:ext cx="10515600" cy="2865501"/>
          </a:xfrm>
          <a:prstGeom prst="rect">
            <a:avLst/>
          </a:prstGeom>
          <a:solidFill>
            <a:srgbClr val="FFFFFF"/>
          </a:solidFill>
        </p:spPr>
      </p:pic>
    </p:spTree>
    <p:extLst>
      <p:ext uri="{BB962C8B-B14F-4D97-AF65-F5344CB8AC3E}">
        <p14:creationId xmlns:p14="http://schemas.microsoft.com/office/powerpoint/2010/main" val="2575155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 Registry">
            <a:extLst>
              <a:ext uri="{FF2B5EF4-FFF2-40B4-BE49-F238E27FC236}">
                <a16:creationId xmlns:a16="http://schemas.microsoft.com/office/drawing/2014/main" id="{49F3C56A-BDE6-A790-4BD4-06F08F0AD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321" y="3429000"/>
            <a:ext cx="8475358" cy="3214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AD0669-A483-BF89-42BE-194A9B9030F9}"/>
              </a:ext>
            </a:extLst>
          </p:cNvPr>
          <p:cNvSpPr>
            <a:spLocks noGrp="1"/>
          </p:cNvSpPr>
          <p:nvPr>
            <p:ph type="title"/>
          </p:nvPr>
        </p:nvSpPr>
        <p:spPr/>
        <p:txBody>
          <a:bodyPr/>
          <a:lstStyle/>
          <a:p>
            <a:r>
              <a:rPr lang="en-NO" dirty="0"/>
              <a:t>Schema Registry - Purpose</a:t>
            </a:r>
          </a:p>
        </p:txBody>
      </p:sp>
      <p:sp>
        <p:nvSpPr>
          <p:cNvPr id="3" name="Content Placeholder 2">
            <a:extLst>
              <a:ext uri="{FF2B5EF4-FFF2-40B4-BE49-F238E27FC236}">
                <a16:creationId xmlns:a16="http://schemas.microsoft.com/office/drawing/2014/main" id="{648046C0-3D14-EAF9-A021-083B55438D69}"/>
              </a:ext>
            </a:extLst>
          </p:cNvPr>
          <p:cNvSpPr>
            <a:spLocks noGrp="1"/>
          </p:cNvSpPr>
          <p:nvPr>
            <p:ph idx="1"/>
          </p:nvPr>
        </p:nvSpPr>
        <p:spPr/>
        <p:txBody>
          <a:bodyPr/>
          <a:lstStyle/>
          <a:p>
            <a:r>
              <a:rPr lang="en-NO" dirty="0"/>
              <a:t>Store and retreive schemas for Producers/Consumers</a:t>
            </a:r>
          </a:p>
          <a:p>
            <a:r>
              <a:rPr lang="en-NO" dirty="0"/>
              <a:t>Enforce Backward / Forward / Full compatibility on topics</a:t>
            </a:r>
          </a:p>
          <a:p>
            <a:r>
              <a:rPr lang="en-NO" dirty="0"/>
              <a:t>Decrease the size of the payload of data sent to kafka</a:t>
            </a:r>
          </a:p>
        </p:txBody>
      </p:sp>
    </p:spTree>
    <p:extLst>
      <p:ext uri="{BB962C8B-B14F-4D97-AF65-F5344CB8AC3E}">
        <p14:creationId xmlns:p14="http://schemas.microsoft.com/office/powerpoint/2010/main" val="3815761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6784-91D2-0D13-0E6B-6476CEFAD8CE}"/>
              </a:ext>
            </a:extLst>
          </p:cNvPr>
          <p:cNvSpPr>
            <a:spLocks noGrp="1"/>
          </p:cNvSpPr>
          <p:nvPr>
            <p:ph type="title"/>
          </p:nvPr>
        </p:nvSpPr>
        <p:spPr/>
        <p:txBody>
          <a:bodyPr/>
          <a:lstStyle/>
          <a:p>
            <a:r>
              <a:rPr lang="en-NO" dirty="0"/>
              <a:t>Schema Registry - Gotchas</a:t>
            </a:r>
          </a:p>
        </p:txBody>
      </p:sp>
      <p:sp>
        <p:nvSpPr>
          <p:cNvPr id="3" name="Content Placeholder 2">
            <a:extLst>
              <a:ext uri="{FF2B5EF4-FFF2-40B4-BE49-F238E27FC236}">
                <a16:creationId xmlns:a16="http://schemas.microsoft.com/office/drawing/2014/main" id="{A0F50852-DE23-268C-B8D9-5543FD218644}"/>
              </a:ext>
            </a:extLst>
          </p:cNvPr>
          <p:cNvSpPr>
            <a:spLocks noGrp="1"/>
          </p:cNvSpPr>
          <p:nvPr>
            <p:ph idx="1"/>
          </p:nvPr>
        </p:nvSpPr>
        <p:spPr/>
        <p:txBody>
          <a:bodyPr/>
          <a:lstStyle/>
          <a:p>
            <a:r>
              <a:rPr lang="en-NO" dirty="0"/>
              <a:t>Utilizing a schema registry has a lot of benefits</a:t>
            </a:r>
          </a:p>
          <a:p>
            <a:r>
              <a:rPr lang="en-NO" dirty="0"/>
              <a:t>BUT it implies you need to </a:t>
            </a:r>
          </a:p>
          <a:p>
            <a:pPr lvl="1"/>
            <a:r>
              <a:rPr lang="en-NO" dirty="0"/>
              <a:t>Set it up well</a:t>
            </a:r>
          </a:p>
          <a:p>
            <a:pPr lvl="1"/>
            <a:r>
              <a:rPr lang="en-NO" dirty="0"/>
              <a:t>Make sure it’s highly available</a:t>
            </a:r>
          </a:p>
          <a:p>
            <a:pPr lvl="1"/>
            <a:r>
              <a:rPr lang="en-NO" dirty="0"/>
              <a:t>Partially change the producer and consumer code</a:t>
            </a:r>
          </a:p>
          <a:p>
            <a:r>
              <a:rPr lang="en-NO" dirty="0"/>
              <a:t>Apache Avro as a format has a learning curve</a:t>
            </a:r>
          </a:p>
          <a:p>
            <a:r>
              <a:rPr lang="en-NO" dirty="0"/>
              <a:t>Other formats include protobuf and JSON Schema</a:t>
            </a:r>
          </a:p>
          <a:p>
            <a:r>
              <a:rPr lang="en-NO" dirty="0"/>
              <a:t>The Confluent Schema Registry is free and source-available</a:t>
            </a:r>
          </a:p>
          <a:p>
            <a:r>
              <a:rPr lang="en-GB" dirty="0"/>
              <a:t>O</a:t>
            </a:r>
            <a:r>
              <a:rPr lang="en-NO" dirty="0"/>
              <a:t>ther open-source alternatives may exist</a:t>
            </a:r>
          </a:p>
        </p:txBody>
      </p:sp>
    </p:spTree>
    <p:extLst>
      <p:ext uri="{BB962C8B-B14F-4D97-AF65-F5344CB8AC3E}">
        <p14:creationId xmlns:p14="http://schemas.microsoft.com/office/powerpoint/2010/main" val="218404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48FA-432D-75BB-EE1C-C81C6510F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830868-1E1D-3255-B6D1-AF6230CC53F6}"/>
              </a:ext>
            </a:extLst>
          </p:cNvPr>
          <p:cNvSpPr>
            <a:spLocks noGrp="1"/>
          </p:cNvSpPr>
          <p:nvPr>
            <p:ph type="ctrTitle"/>
          </p:nvPr>
        </p:nvSpPr>
        <p:spPr/>
        <p:txBody>
          <a:bodyPr/>
          <a:lstStyle/>
          <a:p>
            <a:r>
              <a:rPr lang="en-NO" dirty="0"/>
              <a:t>Kafka</a:t>
            </a:r>
            <a:r>
              <a:rPr lang="en-US" dirty="0"/>
              <a:t> Connect</a:t>
            </a:r>
            <a:endParaRPr lang="en-NO" dirty="0"/>
          </a:p>
        </p:txBody>
      </p:sp>
      <p:sp>
        <p:nvSpPr>
          <p:cNvPr id="3" name="Subtitle 2">
            <a:extLst>
              <a:ext uri="{FF2B5EF4-FFF2-40B4-BE49-F238E27FC236}">
                <a16:creationId xmlns:a16="http://schemas.microsoft.com/office/drawing/2014/main" id="{3F36AC29-38E9-7AD1-98EC-1A04DE3495C4}"/>
              </a:ext>
            </a:extLst>
          </p:cNvPr>
          <p:cNvSpPr>
            <a:spLocks noGrp="1"/>
          </p:cNvSpPr>
          <p:nvPr>
            <p:ph type="subTitle" idx="1"/>
          </p:nvPr>
        </p:nvSpPr>
        <p:spPr/>
        <p:txBody>
          <a:bodyPr/>
          <a:lstStyle/>
          <a:p>
            <a:endParaRPr lang="en-NO" dirty="0"/>
          </a:p>
        </p:txBody>
      </p:sp>
    </p:spTree>
    <p:extLst>
      <p:ext uri="{BB962C8B-B14F-4D97-AF65-F5344CB8AC3E}">
        <p14:creationId xmlns:p14="http://schemas.microsoft.com/office/powerpoint/2010/main" val="415545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6B9B-2358-8876-31D9-9E54AF9A1EDC}"/>
              </a:ext>
            </a:extLst>
          </p:cNvPr>
          <p:cNvSpPr>
            <a:spLocks noGrp="1"/>
          </p:cNvSpPr>
          <p:nvPr>
            <p:ph type="title"/>
          </p:nvPr>
        </p:nvSpPr>
        <p:spPr/>
        <p:txBody>
          <a:bodyPr/>
          <a:lstStyle/>
          <a:p>
            <a:r>
              <a:rPr lang="en-US">
                <a:cs typeface="Calibri Light"/>
              </a:rPr>
              <a:t>Getting started</a:t>
            </a:r>
            <a:endParaRPr lang="en-US"/>
          </a:p>
        </p:txBody>
      </p:sp>
      <p:sp>
        <p:nvSpPr>
          <p:cNvPr id="3" name="Content Placeholder 2">
            <a:extLst>
              <a:ext uri="{FF2B5EF4-FFF2-40B4-BE49-F238E27FC236}">
                <a16:creationId xmlns:a16="http://schemas.microsoft.com/office/drawing/2014/main" id="{329414B5-5BA5-1786-ACF7-E297E816C144}"/>
              </a:ext>
            </a:extLst>
          </p:cNvPr>
          <p:cNvSpPr>
            <a:spLocks noGrp="1"/>
          </p:cNvSpPr>
          <p:nvPr>
            <p:ph idx="1"/>
          </p:nvPr>
        </p:nvSpPr>
        <p:spPr/>
        <p:txBody>
          <a:bodyPr vert="horz" lIns="91440" tIns="45720" rIns="91440" bIns="45720" rtlCol="0" anchor="t">
            <a:normAutofit/>
          </a:bodyPr>
          <a:lstStyle/>
          <a:p>
            <a:r>
              <a:rPr lang="en-US">
                <a:cs typeface="Calibri"/>
              </a:rPr>
              <a:t>NB! Docker Desktop is a commercial product and there are licensing stuff to deal with</a:t>
            </a:r>
          </a:p>
          <a:p>
            <a:r>
              <a:rPr lang="en-US">
                <a:cs typeface="Calibri"/>
              </a:rPr>
              <a:t>I recommend going full open source. That means:</a:t>
            </a:r>
          </a:p>
          <a:p>
            <a:pPr lvl="1">
              <a:buFont typeface="Courier New" panose="020B0604020202020204" pitchFamily="34" charset="0"/>
              <a:buChar char="o"/>
            </a:pPr>
            <a:r>
              <a:rPr lang="en-US">
                <a:cs typeface="Calibri"/>
              </a:rPr>
              <a:t>Linux: install docker (or </a:t>
            </a:r>
            <a:r>
              <a:rPr lang="en-US" err="1">
                <a:cs typeface="Calibri"/>
              </a:rPr>
              <a:t>moby</a:t>
            </a:r>
            <a:r>
              <a:rPr lang="en-US">
                <a:cs typeface="Calibri"/>
              </a:rPr>
              <a:t>), or </a:t>
            </a:r>
            <a:r>
              <a:rPr lang="en-US" err="1">
                <a:cs typeface="Calibri"/>
              </a:rPr>
              <a:t>podman</a:t>
            </a:r>
            <a:r>
              <a:rPr lang="en-US">
                <a:cs typeface="Calibri"/>
              </a:rPr>
              <a:t> via package manager. Remember to add your user to the docker group!</a:t>
            </a:r>
          </a:p>
          <a:p>
            <a:pPr lvl="1">
              <a:buFont typeface="Courier New" panose="020B0604020202020204" pitchFamily="34" charset="0"/>
              <a:buChar char="o"/>
            </a:pPr>
            <a:r>
              <a:rPr lang="en-US">
                <a:cs typeface="Calibri"/>
              </a:rPr>
              <a:t>Mac: Colima or </a:t>
            </a:r>
            <a:r>
              <a:rPr lang="en-US" err="1">
                <a:cs typeface="Calibri"/>
              </a:rPr>
              <a:t>podman</a:t>
            </a:r>
            <a:endParaRPr lang="en-US">
              <a:cs typeface="Calibri"/>
            </a:endParaRPr>
          </a:p>
          <a:p>
            <a:pPr lvl="1">
              <a:buFont typeface="Courier New" panose="020B0604020202020204" pitchFamily="34" charset="0"/>
              <a:buChar char="o"/>
            </a:pPr>
            <a:r>
              <a:rPr lang="en-US">
                <a:cs typeface="Calibri"/>
              </a:rPr>
              <a:t>Windows: Rancher Desktop</a:t>
            </a:r>
            <a:endParaRPr lang="en-US">
              <a:ea typeface="Calibri" panose="020F0502020204030204"/>
              <a:cs typeface="Calibri"/>
            </a:endParaRPr>
          </a:p>
        </p:txBody>
      </p:sp>
    </p:spTree>
    <p:extLst>
      <p:ext uri="{BB962C8B-B14F-4D97-AF65-F5344CB8AC3E}">
        <p14:creationId xmlns:p14="http://schemas.microsoft.com/office/powerpoint/2010/main" val="2048595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C7E4-A9F5-C441-6563-0E806F4AD36B}"/>
              </a:ext>
            </a:extLst>
          </p:cNvPr>
          <p:cNvSpPr>
            <a:spLocks noGrp="1"/>
          </p:cNvSpPr>
          <p:nvPr>
            <p:ph type="title"/>
          </p:nvPr>
        </p:nvSpPr>
        <p:spPr/>
        <p:txBody>
          <a:bodyPr/>
          <a:lstStyle/>
          <a:p>
            <a:r>
              <a:rPr lang="en-NO" dirty="0"/>
              <a:t>Why Kafka Connect</a:t>
            </a:r>
          </a:p>
        </p:txBody>
      </p:sp>
      <p:sp>
        <p:nvSpPr>
          <p:cNvPr id="3" name="Content Placeholder 2">
            <a:extLst>
              <a:ext uri="{FF2B5EF4-FFF2-40B4-BE49-F238E27FC236}">
                <a16:creationId xmlns:a16="http://schemas.microsoft.com/office/drawing/2014/main" id="{EA9AFD6C-752E-E644-E699-C71C8087C13C}"/>
              </a:ext>
            </a:extLst>
          </p:cNvPr>
          <p:cNvSpPr>
            <a:spLocks noGrp="1"/>
          </p:cNvSpPr>
          <p:nvPr>
            <p:ph idx="1"/>
          </p:nvPr>
        </p:nvSpPr>
        <p:spPr/>
        <p:txBody>
          <a:bodyPr/>
          <a:lstStyle/>
          <a:p>
            <a:r>
              <a:rPr lang="en-NO" dirty="0"/>
              <a:t>Kafka v0.9.x (Nov 2015)</a:t>
            </a:r>
          </a:p>
          <a:p>
            <a:pPr lvl="1"/>
            <a:r>
              <a:rPr lang="en-NO" dirty="0"/>
              <a:t>Kafka Connect API was introduced</a:t>
            </a:r>
          </a:p>
          <a:p>
            <a:pPr lvl="1"/>
            <a:r>
              <a:rPr lang="en-NO" dirty="0"/>
              <a:t>Interface for creating connectors</a:t>
            </a:r>
          </a:p>
          <a:p>
            <a:pPr lvl="1"/>
            <a:r>
              <a:rPr lang="en-GB" dirty="0"/>
              <a:t>https://C</a:t>
            </a:r>
            <a:r>
              <a:rPr lang="en-NO" dirty="0"/>
              <a:t>onfluent.io/hub</a:t>
            </a:r>
          </a:p>
          <a:p>
            <a:pPr lvl="1"/>
            <a:endParaRPr lang="en-NO" dirty="0"/>
          </a:p>
          <a:p>
            <a:r>
              <a:rPr lang="en-NO" dirty="0"/>
              <a:t>Four Common kafka use Cases</a:t>
            </a:r>
          </a:p>
          <a:p>
            <a:pPr lvl="1"/>
            <a:r>
              <a:rPr lang="en-NO" dirty="0"/>
              <a:t>Source =&gt; Kafka – Producer API – Kafka Connect Source</a:t>
            </a:r>
          </a:p>
          <a:p>
            <a:pPr lvl="1"/>
            <a:r>
              <a:rPr lang="en-NO" dirty="0"/>
              <a:t>Kafka =&gt; Kafka – Consumer &amp; Producer API – Kafka Streams</a:t>
            </a:r>
          </a:p>
          <a:p>
            <a:pPr lvl="1"/>
            <a:r>
              <a:rPr lang="en-NO" dirty="0"/>
              <a:t>Kafka =&gt; Sink – Consumer API – Kafka Connect Sink</a:t>
            </a:r>
          </a:p>
          <a:p>
            <a:pPr lvl="1"/>
            <a:r>
              <a:rPr lang="en-NO" dirty="0"/>
              <a:t>Kafka =&gt; APP – Consumer API </a:t>
            </a:r>
          </a:p>
        </p:txBody>
      </p:sp>
    </p:spTree>
    <p:extLst>
      <p:ext uri="{BB962C8B-B14F-4D97-AF65-F5344CB8AC3E}">
        <p14:creationId xmlns:p14="http://schemas.microsoft.com/office/powerpoint/2010/main" val="1181816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7703-D326-D36D-725D-F5161EC1759C}"/>
              </a:ext>
            </a:extLst>
          </p:cNvPr>
          <p:cNvSpPr>
            <a:spLocks noGrp="1"/>
          </p:cNvSpPr>
          <p:nvPr>
            <p:ph type="title"/>
          </p:nvPr>
        </p:nvSpPr>
        <p:spPr>
          <a:xfrm>
            <a:off x="838200" y="365125"/>
            <a:ext cx="10515600" cy="1325563"/>
          </a:xfrm>
        </p:spPr>
        <p:txBody>
          <a:bodyPr anchor="ctr">
            <a:normAutofit/>
          </a:bodyPr>
          <a:lstStyle/>
          <a:p>
            <a:r>
              <a:rPr lang="en-NO" dirty="0"/>
              <a:t>Why Kafka Connect</a:t>
            </a:r>
          </a:p>
        </p:txBody>
      </p:sp>
      <p:graphicFrame>
        <p:nvGraphicFramePr>
          <p:cNvPr id="5" name="Content Placeholder 2">
            <a:extLst>
              <a:ext uri="{FF2B5EF4-FFF2-40B4-BE49-F238E27FC236}">
                <a16:creationId xmlns:a16="http://schemas.microsoft.com/office/drawing/2014/main" id="{EDA7BE1B-EE80-BE4A-BE74-E5EC4DD622C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88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CEAA-F5C9-E64D-4D73-DC5773904D61}"/>
              </a:ext>
            </a:extLst>
          </p:cNvPr>
          <p:cNvSpPr>
            <a:spLocks noGrp="1"/>
          </p:cNvSpPr>
          <p:nvPr>
            <p:ph type="title"/>
          </p:nvPr>
        </p:nvSpPr>
        <p:spPr/>
        <p:txBody>
          <a:bodyPr/>
          <a:lstStyle/>
          <a:p>
            <a:r>
              <a:rPr lang="en-NO" dirty="0"/>
              <a:t>Kafka Connect - Architecture</a:t>
            </a:r>
          </a:p>
        </p:txBody>
      </p:sp>
      <p:pic>
        <p:nvPicPr>
          <p:cNvPr id="4" name="Content Placeholder 3">
            <a:extLst>
              <a:ext uri="{FF2B5EF4-FFF2-40B4-BE49-F238E27FC236}">
                <a16:creationId xmlns:a16="http://schemas.microsoft.com/office/drawing/2014/main" id="{7BFAF1CD-06C9-5E49-52DD-4E0D06757BF4}"/>
              </a:ext>
            </a:extLst>
          </p:cNvPr>
          <p:cNvPicPr>
            <a:picLocks noGrp="1" noChangeAspect="1"/>
          </p:cNvPicPr>
          <p:nvPr>
            <p:ph idx="1"/>
          </p:nvPr>
        </p:nvPicPr>
        <p:blipFill>
          <a:blip r:embed="rId2"/>
          <a:stretch>
            <a:fillRect/>
          </a:stretch>
        </p:blipFill>
        <p:spPr>
          <a:xfrm>
            <a:off x="1722994" y="1690688"/>
            <a:ext cx="8090427" cy="4351338"/>
          </a:xfrm>
          <a:prstGeom prst="rect">
            <a:avLst/>
          </a:prstGeom>
        </p:spPr>
      </p:pic>
    </p:spTree>
    <p:extLst>
      <p:ext uri="{BB962C8B-B14F-4D97-AF65-F5344CB8AC3E}">
        <p14:creationId xmlns:p14="http://schemas.microsoft.com/office/powerpoint/2010/main" val="1830513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D9B7-BF8E-16E5-0F96-AA53C365C9E6}"/>
              </a:ext>
            </a:extLst>
          </p:cNvPr>
          <p:cNvSpPr>
            <a:spLocks noGrp="1"/>
          </p:cNvSpPr>
          <p:nvPr>
            <p:ph type="title"/>
          </p:nvPr>
        </p:nvSpPr>
        <p:spPr>
          <a:xfrm>
            <a:off x="838200" y="365125"/>
            <a:ext cx="10515600" cy="1325563"/>
          </a:xfrm>
        </p:spPr>
        <p:txBody>
          <a:bodyPr anchor="ctr">
            <a:normAutofit/>
          </a:bodyPr>
          <a:lstStyle/>
          <a:p>
            <a:r>
              <a:rPr lang="en-NO" dirty="0"/>
              <a:t>Kafka Connect – High Level</a:t>
            </a:r>
          </a:p>
        </p:txBody>
      </p:sp>
      <p:graphicFrame>
        <p:nvGraphicFramePr>
          <p:cNvPr id="5" name="Content Placeholder 2">
            <a:extLst>
              <a:ext uri="{FF2B5EF4-FFF2-40B4-BE49-F238E27FC236}">
                <a16:creationId xmlns:a16="http://schemas.microsoft.com/office/drawing/2014/main" id="{25E7BD1C-E4B2-6B98-C794-0CF1CF5B970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3093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1B71-AFD2-3297-01DD-FAA66717B754}"/>
              </a:ext>
            </a:extLst>
          </p:cNvPr>
          <p:cNvSpPr>
            <a:spLocks noGrp="1"/>
          </p:cNvSpPr>
          <p:nvPr>
            <p:ph type="title"/>
          </p:nvPr>
        </p:nvSpPr>
        <p:spPr/>
        <p:txBody>
          <a:bodyPr/>
          <a:lstStyle/>
          <a:p>
            <a:r>
              <a:rPr lang="en-NO" dirty="0"/>
              <a:t>Kafka Connect - Concepts</a:t>
            </a:r>
          </a:p>
        </p:txBody>
      </p:sp>
      <p:sp>
        <p:nvSpPr>
          <p:cNvPr id="3" name="Content Placeholder 2">
            <a:extLst>
              <a:ext uri="{FF2B5EF4-FFF2-40B4-BE49-F238E27FC236}">
                <a16:creationId xmlns:a16="http://schemas.microsoft.com/office/drawing/2014/main" id="{06D56712-33F3-2450-9360-AA76C9D260EF}"/>
              </a:ext>
            </a:extLst>
          </p:cNvPr>
          <p:cNvSpPr>
            <a:spLocks noGrp="1"/>
          </p:cNvSpPr>
          <p:nvPr>
            <p:ph idx="1"/>
          </p:nvPr>
        </p:nvSpPr>
        <p:spPr/>
        <p:txBody>
          <a:bodyPr>
            <a:normAutofit fontScale="92500" lnSpcReduction="10000"/>
          </a:bodyPr>
          <a:lstStyle/>
          <a:p>
            <a:r>
              <a:rPr lang="en-NO" dirty="0"/>
              <a:t>Kafka Conenct cluster has multiple loaded Connectors</a:t>
            </a:r>
          </a:p>
          <a:p>
            <a:pPr lvl="1"/>
            <a:r>
              <a:rPr lang="en-NO" dirty="0"/>
              <a:t>Each connector is a re-usable piece of code (java jars)</a:t>
            </a:r>
          </a:p>
          <a:p>
            <a:pPr lvl="1"/>
            <a:r>
              <a:rPr lang="en-NO" dirty="0"/>
              <a:t>K</a:t>
            </a:r>
            <a:r>
              <a:rPr lang="en-GB" dirty="0"/>
              <a:t>a</a:t>
            </a:r>
            <a:r>
              <a:rPr lang="en-NO" dirty="0"/>
              <a:t>fka Connect API – Spec for java connectors</a:t>
            </a:r>
          </a:p>
          <a:p>
            <a:pPr lvl="1"/>
            <a:r>
              <a:rPr lang="en-NO" dirty="0"/>
              <a:t>Many conenctors exists in the open source world, leverage them!</a:t>
            </a:r>
          </a:p>
          <a:p>
            <a:pPr lvl="1"/>
            <a:endParaRPr lang="en-NO" dirty="0"/>
          </a:p>
          <a:p>
            <a:r>
              <a:rPr lang="en-NO" dirty="0"/>
              <a:t>Connect + </a:t>
            </a:r>
            <a:r>
              <a:rPr lang="en-NO" b="1" dirty="0"/>
              <a:t>User configuration =&gt; task</a:t>
            </a:r>
          </a:p>
          <a:p>
            <a:pPr lvl="1"/>
            <a:r>
              <a:rPr lang="en-NO" dirty="0"/>
              <a:t>A task is linked to a connetor configuration</a:t>
            </a:r>
          </a:p>
          <a:p>
            <a:pPr lvl="1"/>
            <a:r>
              <a:rPr lang="en-NO" dirty="0"/>
              <a:t>A job configuration may spawn multiple tasks</a:t>
            </a:r>
          </a:p>
          <a:p>
            <a:pPr lvl="1"/>
            <a:endParaRPr lang="en-NO" dirty="0"/>
          </a:p>
          <a:p>
            <a:r>
              <a:rPr lang="en-NO" dirty="0"/>
              <a:t>Tasks are executed by Kafka Connect Workers(Servers)</a:t>
            </a:r>
          </a:p>
          <a:p>
            <a:pPr lvl="1"/>
            <a:r>
              <a:rPr lang="en-NO" dirty="0"/>
              <a:t>A woker is a single java process</a:t>
            </a:r>
          </a:p>
          <a:p>
            <a:pPr lvl="1"/>
            <a:r>
              <a:rPr lang="en-NO" dirty="0"/>
              <a:t>A worker can be standalone or in a cluster</a:t>
            </a:r>
          </a:p>
        </p:txBody>
      </p:sp>
    </p:spTree>
    <p:extLst>
      <p:ext uri="{BB962C8B-B14F-4D97-AF65-F5344CB8AC3E}">
        <p14:creationId xmlns:p14="http://schemas.microsoft.com/office/powerpoint/2010/main" val="3511217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E5834-1DD7-05C0-117C-1879FB215C91}"/>
              </a:ext>
            </a:extLst>
          </p:cNvPr>
          <p:cNvSpPr>
            <a:spLocks noGrp="1"/>
          </p:cNvSpPr>
          <p:nvPr>
            <p:ph type="title"/>
          </p:nvPr>
        </p:nvSpPr>
        <p:spPr>
          <a:xfrm>
            <a:off x="838200" y="365125"/>
            <a:ext cx="10515600" cy="1325563"/>
          </a:xfrm>
        </p:spPr>
        <p:txBody>
          <a:bodyPr anchor="ctr">
            <a:normAutofit/>
          </a:bodyPr>
          <a:lstStyle/>
          <a:p>
            <a:r>
              <a:rPr lang="en-NO" dirty="0"/>
              <a:t>Kafka Connect - Distributed</a:t>
            </a:r>
          </a:p>
        </p:txBody>
      </p:sp>
      <p:graphicFrame>
        <p:nvGraphicFramePr>
          <p:cNvPr id="5" name="Content Placeholder 2">
            <a:extLst>
              <a:ext uri="{FF2B5EF4-FFF2-40B4-BE49-F238E27FC236}">
                <a16:creationId xmlns:a16="http://schemas.microsoft.com/office/drawing/2014/main" id="{5EB21AA2-149C-BA92-CC47-42E3D7C72AD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6663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1579-43D7-123E-09A4-2728161B73C0}"/>
              </a:ext>
            </a:extLst>
          </p:cNvPr>
          <p:cNvSpPr>
            <a:spLocks noGrp="1"/>
          </p:cNvSpPr>
          <p:nvPr>
            <p:ph type="title"/>
          </p:nvPr>
        </p:nvSpPr>
        <p:spPr>
          <a:xfrm>
            <a:off x="838200" y="365125"/>
            <a:ext cx="10515600" cy="1325563"/>
          </a:xfrm>
        </p:spPr>
        <p:txBody>
          <a:bodyPr anchor="ctr">
            <a:normAutofit/>
          </a:bodyPr>
          <a:lstStyle/>
          <a:p>
            <a:r>
              <a:rPr lang="en-NO" dirty="0"/>
              <a:t>Kafka Connect – Distributed </a:t>
            </a:r>
          </a:p>
        </p:txBody>
      </p:sp>
      <p:pic>
        <p:nvPicPr>
          <p:cNvPr id="4" name="Picture 3">
            <a:extLst>
              <a:ext uri="{FF2B5EF4-FFF2-40B4-BE49-F238E27FC236}">
                <a16:creationId xmlns:a16="http://schemas.microsoft.com/office/drawing/2014/main" id="{D7667EDA-27D7-3FD6-C069-3086CBA2CE2B}"/>
              </a:ext>
            </a:extLst>
          </p:cNvPr>
          <p:cNvPicPr>
            <a:picLocks noChangeAspect="1"/>
          </p:cNvPicPr>
          <p:nvPr/>
        </p:nvPicPr>
        <p:blipFill>
          <a:blip r:embed="rId2"/>
          <a:stretch>
            <a:fillRect/>
          </a:stretch>
        </p:blipFill>
        <p:spPr>
          <a:xfrm>
            <a:off x="1234170" y="1825625"/>
            <a:ext cx="9723659" cy="4351338"/>
          </a:xfrm>
          <a:prstGeom prst="rect">
            <a:avLst/>
          </a:prstGeom>
          <a:noFill/>
        </p:spPr>
      </p:pic>
    </p:spTree>
    <p:extLst>
      <p:ext uri="{BB962C8B-B14F-4D97-AF65-F5344CB8AC3E}">
        <p14:creationId xmlns:p14="http://schemas.microsoft.com/office/powerpoint/2010/main" val="2708529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1579-43D7-123E-09A4-2728161B73C0}"/>
              </a:ext>
            </a:extLst>
          </p:cNvPr>
          <p:cNvSpPr>
            <a:spLocks noGrp="1"/>
          </p:cNvSpPr>
          <p:nvPr>
            <p:ph type="title"/>
          </p:nvPr>
        </p:nvSpPr>
        <p:spPr>
          <a:xfrm>
            <a:off x="838200" y="365125"/>
            <a:ext cx="10515600" cy="1325563"/>
          </a:xfrm>
        </p:spPr>
        <p:txBody>
          <a:bodyPr anchor="ctr">
            <a:normAutofit/>
          </a:bodyPr>
          <a:lstStyle/>
          <a:p>
            <a:r>
              <a:rPr lang="en-NO" dirty="0"/>
              <a:t>Kafka Connect – Distributed </a:t>
            </a:r>
          </a:p>
        </p:txBody>
      </p:sp>
      <p:pic>
        <p:nvPicPr>
          <p:cNvPr id="3" name="Picture 2">
            <a:extLst>
              <a:ext uri="{FF2B5EF4-FFF2-40B4-BE49-F238E27FC236}">
                <a16:creationId xmlns:a16="http://schemas.microsoft.com/office/drawing/2014/main" id="{95F9CD9B-2B02-82D3-6005-7F24A9515463}"/>
              </a:ext>
            </a:extLst>
          </p:cNvPr>
          <p:cNvPicPr>
            <a:picLocks noChangeAspect="1"/>
          </p:cNvPicPr>
          <p:nvPr/>
        </p:nvPicPr>
        <p:blipFill>
          <a:blip r:embed="rId2"/>
          <a:stretch>
            <a:fillRect/>
          </a:stretch>
        </p:blipFill>
        <p:spPr>
          <a:xfrm>
            <a:off x="1206855" y="1825625"/>
            <a:ext cx="9778289" cy="4351338"/>
          </a:xfrm>
          <a:prstGeom prst="rect">
            <a:avLst/>
          </a:prstGeom>
          <a:noFill/>
        </p:spPr>
      </p:pic>
    </p:spTree>
    <p:extLst>
      <p:ext uri="{BB962C8B-B14F-4D97-AF65-F5344CB8AC3E}">
        <p14:creationId xmlns:p14="http://schemas.microsoft.com/office/powerpoint/2010/main" val="2511823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F1F2-C1C7-7CD9-2EC3-EC6EC483050B}"/>
              </a:ext>
            </a:extLst>
          </p:cNvPr>
          <p:cNvSpPr>
            <a:spLocks noGrp="1"/>
          </p:cNvSpPr>
          <p:nvPr>
            <p:ph type="title"/>
          </p:nvPr>
        </p:nvSpPr>
        <p:spPr/>
        <p:txBody>
          <a:bodyPr/>
          <a:lstStyle/>
          <a:p>
            <a:r>
              <a:rPr lang="en-NO" dirty="0"/>
              <a:t>Kafka Connect API &amp; Rest Proxy</a:t>
            </a:r>
          </a:p>
        </p:txBody>
      </p:sp>
      <p:sp>
        <p:nvSpPr>
          <p:cNvPr id="3" name="Content Placeholder 2">
            <a:extLst>
              <a:ext uri="{FF2B5EF4-FFF2-40B4-BE49-F238E27FC236}">
                <a16:creationId xmlns:a16="http://schemas.microsoft.com/office/drawing/2014/main" id="{BF199B17-3540-F964-2D8C-A67AD89E6310}"/>
              </a:ext>
            </a:extLst>
          </p:cNvPr>
          <p:cNvSpPr>
            <a:spLocks noGrp="1"/>
          </p:cNvSpPr>
          <p:nvPr>
            <p:ph idx="1"/>
          </p:nvPr>
        </p:nvSpPr>
        <p:spPr/>
        <p:txBody>
          <a:bodyPr/>
          <a:lstStyle/>
          <a:p>
            <a:r>
              <a:rPr lang="en-NO" dirty="0"/>
              <a:t>All the actions performed in the Kafka connect UI are actually triggering REST API calls to Kafka Connect.</a:t>
            </a:r>
          </a:p>
          <a:p>
            <a:endParaRPr lang="en-NO" dirty="0"/>
          </a:p>
          <a:p>
            <a:r>
              <a:rPr lang="en-NO" dirty="0"/>
              <a:t>The same can be done for Kafka itself through Kafka Rest Proxy</a:t>
            </a:r>
          </a:p>
          <a:p>
            <a:pPr lvl="1"/>
            <a:r>
              <a:rPr lang="en-NO" dirty="0"/>
              <a:t>Simply explained it’s a API layer on top of Kafka</a:t>
            </a:r>
          </a:p>
          <a:p>
            <a:endParaRPr lang="en-NO" dirty="0"/>
          </a:p>
          <a:p>
            <a:r>
              <a:rPr lang="en-GB" dirty="0">
                <a:solidFill>
                  <a:schemeClr val="accent1"/>
                </a:solidFill>
              </a:rPr>
              <a:t>https://</a:t>
            </a:r>
            <a:r>
              <a:rPr lang="en-GB" dirty="0" err="1">
                <a:solidFill>
                  <a:schemeClr val="accent1"/>
                </a:solidFill>
              </a:rPr>
              <a:t>docs.confluent.io</a:t>
            </a:r>
            <a:r>
              <a:rPr lang="en-GB" dirty="0">
                <a:solidFill>
                  <a:schemeClr val="accent1"/>
                </a:solidFill>
              </a:rPr>
              <a:t>/platform/current/</a:t>
            </a:r>
            <a:r>
              <a:rPr lang="en-GB" dirty="0" err="1">
                <a:solidFill>
                  <a:schemeClr val="accent1"/>
                </a:solidFill>
              </a:rPr>
              <a:t>kafka</a:t>
            </a:r>
            <a:r>
              <a:rPr lang="en-GB" dirty="0">
                <a:solidFill>
                  <a:schemeClr val="accent1"/>
                </a:solidFill>
              </a:rPr>
              <a:t>-rest/api.html#crest-api-v2</a:t>
            </a:r>
            <a:endParaRPr lang="en-NO" dirty="0">
              <a:solidFill>
                <a:schemeClr val="accent1"/>
              </a:solidFill>
            </a:endParaRPr>
          </a:p>
        </p:txBody>
      </p:sp>
    </p:spTree>
    <p:extLst>
      <p:ext uri="{BB962C8B-B14F-4D97-AF65-F5344CB8AC3E}">
        <p14:creationId xmlns:p14="http://schemas.microsoft.com/office/powerpoint/2010/main" val="708074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61B4-5168-3818-7578-7EC5EE81D254}"/>
              </a:ext>
            </a:extLst>
          </p:cNvPr>
          <p:cNvSpPr>
            <a:spLocks noGrp="1"/>
          </p:cNvSpPr>
          <p:nvPr>
            <p:ph type="title"/>
          </p:nvPr>
        </p:nvSpPr>
        <p:spPr/>
        <p:txBody>
          <a:bodyPr/>
          <a:lstStyle/>
          <a:p>
            <a:r>
              <a:rPr lang="en-NO"/>
              <a:t>Sources – since that is important now a days</a:t>
            </a:r>
          </a:p>
        </p:txBody>
      </p:sp>
      <p:sp>
        <p:nvSpPr>
          <p:cNvPr id="3" name="Content Placeholder 2">
            <a:extLst>
              <a:ext uri="{FF2B5EF4-FFF2-40B4-BE49-F238E27FC236}">
                <a16:creationId xmlns:a16="http://schemas.microsoft.com/office/drawing/2014/main" id="{4B419D3E-C33C-BF14-E083-7AA0EB207105}"/>
              </a:ext>
            </a:extLst>
          </p:cNvPr>
          <p:cNvSpPr>
            <a:spLocks noGrp="1"/>
          </p:cNvSpPr>
          <p:nvPr>
            <p:ph idx="1"/>
          </p:nvPr>
        </p:nvSpPr>
        <p:spPr/>
        <p:txBody>
          <a:bodyPr/>
          <a:lstStyle/>
          <a:p>
            <a:r>
              <a:rPr lang="en-GB" dirty="0">
                <a:hlinkClick r:id="rId2"/>
              </a:rPr>
              <a:t>https://www.udemy.com/course/apache-kafka/</a:t>
            </a:r>
            <a:endParaRPr lang="en-GB" dirty="0"/>
          </a:p>
          <a:p>
            <a:r>
              <a:rPr lang="en-GB" dirty="0"/>
              <a:t>https://</a:t>
            </a:r>
            <a:r>
              <a:rPr lang="en-GB" dirty="0" err="1"/>
              <a:t>www.udemy.com</a:t>
            </a:r>
            <a:r>
              <a:rPr lang="en-GB" dirty="0"/>
              <a:t>/course/</a:t>
            </a:r>
            <a:r>
              <a:rPr lang="en-GB" dirty="0" err="1"/>
              <a:t>kafka</a:t>
            </a:r>
            <a:r>
              <a:rPr lang="en-GB" dirty="0"/>
              <a:t>-connect/</a:t>
            </a:r>
          </a:p>
          <a:p>
            <a:r>
              <a:rPr lang="en-GB" dirty="0">
                <a:hlinkClick r:id="rId3"/>
              </a:rPr>
              <a:t>https://www.conduktor.io/kafka/</a:t>
            </a:r>
            <a:endParaRPr lang="en-GB" dirty="0"/>
          </a:p>
          <a:p>
            <a:pPr lvl="1"/>
            <a:r>
              <a:rPr lang="en-GB" dirty="0"/>
              <a:t>Most of the </a:t>
            </a:r>
            <a:r>
              <a:rPr lang="en-GB" dirty="0" err="1"/>
              <a:t>kafka</a:t>
            </a:r>
            <a:r>
              <a:rPr lang="en-GB" dirty="0"/>
              <a:t> images are from here</a:t>
            </a:r>
            <a:endParaRPr lang="en-NO" dirty="0"/>
          </a:p>
        </p:txBody>
      </p:sp>
    </p:spTree>
    <p:extLst>
      <p:ext uri="{BB962C8B-B14F-4D97-AF65-F5344CB8AC3E}">
        <p14:creationId xmlns:p14="http://schemas.microsoft.com/office/powerpoint/2010/main" val="344297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E5AA-63B9-8D9C-0108-E33B908F0609}"/>
              </a:ext>
            </a:extLst>
          </p:cNvPr>
          <p:cNvSpPr>
            <a:spLocks noGrp="1"/>
          </p:cNvSpPr>
          <p:nvPr>
            <p:ph type="title"/>
          </p:nvPr>
        </p:nvSpPr>
        <p:spPr/>
        <p:txBody>
          <a:bodyPr/>
          <a:lstStyle/>
          <a:p>
            <a:r>
              <a:rPr lang="en-US">
                <a:cs typeface="Calibri Light"/>
              </a:rPr>
              <a:t>Basic commands</a:t>
            </a:r>
            <a:endParaRPr lang="en-US"/>
          </a:p>
        </p:txBody>
      </p:sp>
      <p:sp>
        <p:nvSpPr>
          <p:cNvPr id="3" name="Content Placeholder 2">
            <a:extLst>
              <a:ext uri="{FF2B5EF4-FFF2-40B4-BE49-F238E27FC236}">
                <a16:creationId xmlns:a16="http://schemas.microsoft.com/office/drawing/2014/main" id="{0B98F966-EF63-4DD1-B142-AE30A6FB3C50}"/>
              </a:ext>
            </a:extLst>
          </p:cNvPr>
          <p:cNvSpPr>
            <a:spLocks noGrp="1"/>
          </p:cNvSpPr>
          <p:nvPr>
            <p:ph idx="1"/>
          </p:nvPr>
        </p:nvSpPr>
        <p:spPr/>
        <p:txBody>
          <a:bodyPr vert="horz" lIns="91440" tIns="45720" rIns="91440" bIns="45720" rtlCol="0" anchor="t">
            <a:normAutofit/>
          </a:bodyPr>
          <a:lstStyle/>
          <a:p>
            <a:r>
              <a:rPr lang="en-US" i="1">
                <a:ea typeface="+mn-lt"/>
                <a:cs typeface="+mn-lt"/>
              </a:rPr>
              <a:t>docker pull:</a:t>
            </a:r>
            <a:r>
              <a:rPr lang="en-US">
                <a:ea typeface="+mn-lt"/>
                <a:cs typeface="+mn-lt"/>
              </a:rPr>
              <a:t> Download Docker images from a registry.</a:t>
            </a:r>
            <a:endParaRPr lang="en-US">
              <a:cs typeface="Calibri" panose="020F0502020204030204"/>
            </a:endParaRPr>
          </a:p>
          <a:p>
            <a:r>
              <a:rPr lang="en-US" i="1">
                <a:ea typeface="+mn-lt"/>
                <a:cs typeface="+mn-lt"/>
              </a:rPr>
              <a:t>docker build:</a:t>
            </a:r>
            <a:r>
              <a:rPr lang="en-US">
                <a:ea typeface="+mn-lt"/>
                <a:cs typeface="+mn-lt"/>
              </a:rPr>
              <a:t> Create a Docker image from a </a:t>
            </a:r>
            <a:r>
              <a:rPr lang="en-US" err="1">
                <a:ea typeface="+mn-lt"/>
                <a:cs typeface="+mn-lt"/>
              </a:rPr>
              <a:t>Dockerfile</a:t>
            </a:r>
            <a:r>
              <a:rPr lang="en-US">
                <a:ea typeface="+mn-lt"/>
                <a:cs typeface="+mn-lt"/>
              </a:rPr>
              <a:t>.</a:t>
            </a:r>
            <a:endParaRPr lang="en-US"/>
          </a:p>
          <a:p>
            <a:r>
              <a:rPr lang="en-US" i="1">
                <a:ea typeface="+mn-lt"/>
                <a:cs typeface="+mn-lt"/>
              </a:rPr>
              <a:t>docker run:</a:t>
            </a:r>
            <a:r>
              <a:rPr lang="en-US">
                <a:ea typeface="+mn-lt"/>
                <a:cs typeface="+mn-lt"/>
              </a:rPr>
              <a:t> Start a container from a specific image.</a:t>
            </a:r>
            <a:endParaRPr lang="en-US"/>
          </a:p>
          <a:p>
            <a:r>
              <a:rPr lang="en-US" i="1">
                <a:ea typeface="+mn-lt"/>
                <a:cs typeface="+mn-lt"/>
              </a:rPr>
              <a:t>docker </a:t>
            </a:r>
            <a:r>
              <a:rPr lang="en-US" i="1" err="1">
                <a:ea typeface="+mn-lt"/>
                <a:cs typeface="+mn-lt"/>
              </a:rPr>
              <a:t>ps</a:t>
            </a:r>
            <a:r>
              <a:rPr lang="en-US" i="1">
                <a:ea typeface="+mn-lt"/>
                <a:cs typeface="+mn-lt"/>
              </a:rPr>
              <a:t>:</a:t>
            </a:r>
            <a:r>
              <a:rPr lang="en-US">
                <a:ea typeface="+mn-lt"/>
                <a:cs typeface="+mn-lt"/>
              </a:rPr>
              <a:t> View active containers.</a:t>
            </a:r>
            <a:endParaRPr lang="en-US"/>
          </a:p>
          <a:p>
            <a:r>
              <a:rPr lang="en-US" i="1">
                <a:ea typeface="+mn-lt"/>
                <a:cs typeface="+mn-lt"/>
              </a:rPr>
              <a:t>docker stop/rm:</a:t>
            </a:r>
            <a:r>
              <a:rPr lang="en-US">
                <a:ea typeface="+mn-lt"/>
                <a:cs typeface="+mn-lt"/>
              </a:rPr>
              <a:t> Stop or remove a container.</a:t>
            </a:r>
            <a:endParaRPr lang="en-US"/>
          </a:p>
        </p:txBody>
      </p:sp>
    </p:spTree>
    <p:extLst>
      <p:ext uri="{BB962C8B-B14F-4D97-AF65-F5344CB8AC3E}">
        <p14:creationId xmlns:p14="http://schemas.microsoft.com/office/powerpoint/2010/main" val="104104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B9B8-654F-702A-7CB8-98AC51DF52F6}"/>
              </a:ext>
            </a:extLst>
          </p:cNvPr>
          <p:cNvSpPr>
            <a:spLocks noGrp="1"/>
          </p:cNvSpPr>
          <p:nvPr>
            <p:ph type="title"/>
          </p:nvPr>
        </p:nvSpPr>
        <p:spPr/>
        <p:txBody>
          <a:bodyPr/>
          <a:lstStyle/>
          <a:p>
            <a:r>
              <a:rPr lang="en-NO" dirty="0"/>
              <a:t>Short break</a:t>
            </a:r>
          </a:p>
        </p:txBody>
      </p:sp>
    </p:spTree>
    <p:extLst>
      <p:ext uri="{BB962C8B-B14F-4D97-AF65-F5344CB8AC3E}">
        <p14:creationId xmlns:p14="http://schemas.microsoft.com/office/powerpoint/2010/main" val="2876317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6F16-ED21-EC27-9183-6EDE3902E539}"/>
              </a:ext>
            </a:extLst>
          </p:cNvPr>
          <p:cNvSpPr>
            <a:spLocks noGrp="1"/>
          </p:cNvSpPr>
          <p:nvPr>
            <p:ph type="ctrTitle"/>
          </p:nvPr>
        </p:nvSpPr>
        <p:spPr/>
        <p:txBody>
          <a:bodyPr/>
          <a:lstStyle/>
          <a:p>
            <a:r>
              <a:rPr lang="en-NO" dirty="0"/>
              <a:t>Kafka – 10</a:t>
            </a:r>
            <a:r>
              <a:rPr lang="en-US" dirty="0"/>
              <a:t>3</a:t>
            </a:r>
            <a:endParaRPr lang="en-NO" dirty="0"/>
          </a:p>
        </p:txBody>
      </p:sp>
      <p:sp>
        <p:nvSpPr>
          <p:cNvPr id="3" name="Subtitle 2">
            <a:extLst>
              <a:ext uri="{FF2B5EF4-FFF2-40B4-BE49-F238E27FC236}">
                <a16:creationId xmlns:a16="http://schemas.microsoft.com/office/drawing/2014/main" id="{38CD7A6B-6CB1-1421-E7F8-E694A9AE7D64}"/>
              </a:ext>
            </a:extLst>
          </p:cNvPr>
          <p:cNvSpPr>
            <a:spLocks noGrp="1"/>
          </p:cNvSpPr>
          <p:nvPr>
            <p:ph type="subTitle" idx="1"/>
          </p:nvPr>
        </p:nvSpPr>
        <p:spPr/>
        <p:txBody>
          <a:bodyPr/>
          <a:lstStyle/>
          <a:p>
            <a:r>
              <a:rPr lang="en-NO"/>
              <a:t>M</a:t>
            </a:r>
            <a:r>
              <a:rPr lang="en-GB"/>
              <a:t>a</a:t>
            </a:r>
            <a:r>
              <a:rPr lang="en-NO"/>
              <a:t>de by a group that learned it recently ;)</a:t>
            </a:r>
          </a:p>
        </p:txBody>
      </p:sp>
    </p:spTree>
    <p:extLst>
      <p:ext uri="{BB962C8B-B14F-4D97-AF65-F5344CB8AC3E}">
        <p14:creationId xmlns:p14="http://schemas.microsoft.com/office/powerpoint/2010/main" val="1784382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41AA-B67F-3205-3293-35B1290A1670}"/>
              </a:ext>
            </a:extLst>
          </p:cNvPr>
          <p:cNvSpPr>
            <a:spLocks noGrp="1"/>
          </p:cNvSpPr>
          <p:nvPr>
            <p:ph type="title"/>
          </p:nvPr>
        </p:nvSpPr>
        <p:spPr/>
        <p:txBody>
          <a:bodyPr/>
          <a:lstStyle/>
          <a:p>
            <a:r>
              <a:rPr lang="en-NO" dirty="0"/>
              <a:t>Agenda</a:t>
            </a:r>
          </a:p>
        </p:txBody>
      </p:sp>
      <p:sp>
        <p:nvSpPr>
          <p:cNvPr id="3" name="Content Placeholder 2">
            <a:extLst>
              <a:ext uri="{FF2B5EF4-FFF2-40B4-BE49-F238E27FC236}">
                <a16:creationId xmlns:a16="http://schemas.microsoft.com/office/drawing/2014/main" id="{4E453954-0E41-5BF7-C161-5816E51AED30}"/>
              </a:ext>
            </a:extLst>
          </p:cNvPr>
          <p:cNvSpPr>
            <a:spLocks noGrp="1"/>
          </p:cNvSpPr>
          <p:nvPr>
            <p:ph idx="1"/>
          </p:nvPr>
        </p:nvSpPr>
        <p:spPr/>
        <p:txBody>
          <a:bodyPr>
            <a:normAutofit/>
          </a:bodyPr>
          <a:lstStyle/>
          <a:p>
            <a:r>
              <a:rPr lang="en-US" dirty="0"/>
              <a:t>Kafka Streams introduction</a:t>
            </a:r>
          </a:p>
          <a:p>
            <a:pPr lvl="1"/>
            <a:r>
              <a:rPr lang="en-US" dirty="0"/>
              <a:t>CLI example</a:t>
            </a:r>
          </a:p>
          <a:p>
            <a:r>
              <a:rPr lang="en-US" dirty="0"/>
              <a:t>Let’s play a game</a:t>
            </a:r>
          </a:p>
          <a:p>
            <a:pPr lvl="1"/>
            <a:endParaRPr lang="en-US" dirty="0"/>
          </a:p>
          <a:p>
            <a:pPr marL="0" indent="0">
              <a:buNone/>
            </a:pPr>
            <a:endParaRPr lang="en-NO" dirty="0"/>
          </a:p>
          <a:p>
            <a:pPr marL="0" indent="0">
              <a:buNone/>
            </a:pPr>
            <a:endParaRPr lang="en-NO" dirty="0"/>
          </a:p>
          <a:p>
            <a:pPr marL="0" indent="0">
              <a:buNone/>
            </a:pPr>
            <a:endParaRPr lang="en-NO" dirty="0"/>
          </a:p>
        </p:txBody>
      </p:sp>
    </p:spTree>
    <p:extLst>
      <p:ext uri="{BB962C8B-B14F-4D97-AF65-F5344CB8AC3E}">
        <p14:creationId xmlns:p14="http://schemas.microsoft.com/office/powerpoint/2010/main" val="2812549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E573-D9DA-37E7-B179-13AACDEF2BA1}"/>
              </a:ext>
            </a:extLst>
          </p:cNvPr>
          <p:cNvSpPr>
            <a:spLocks noGrp="1"/>
          </p:cNvSpPr>
          <p:nvPr>
            <p:ph type="title"/>
          </p:nvPr>
        </p:nvSpPr>
        <p:spPr/>
        <p:txBody>
          <a:bodyPr/>
          <a:lstStyle/>
          <a:p>
            <a:r>
              <a:rPr lang="en-NO" dirty="0"/>
              <a:t>What is Kafka Streams</a:t>
            </a:r>
          </a:p>
        </p:txBody>
      </p:sp>
      <p:sp>
        <p:nvSpPr>
          <p:cNvPr id="3" name="Content Placeholder 2">
            <a:extLst>
              <a:ext uri="{FF2B5EF4-FFF2-40B4-BE49-F238E27FC236}">
                <a16:creationId xmlns:a16="http://schemas.microsoft.com/office/drawing/2014/main" id="{A5F13869-8472-69B8-058D-5887183DC16B}"/>
              </a:ext>
            </a:extLst>
          </p:cNvPr>
          <p:cNvSpPr>
            <a:spLocks noGrp="1"/>
          </p:cNvSpPr>
          <p:nvPr>
            <p:ph idx="1"/>
          </p:nvPr>
        </p:nvSpPr>
        <p:spPr/>
        <p:txBody>
          <a:bodyPr/>
          <a:lstStyle/>
          <a:p>
            <a:r>
              <a:rPr lang="en-NO" dirty="0"/>
              <a:t>Common kafka use Cases</a:t>
            </a:r>
          </a:p>
          <a:p>
            <a:pPr lvl="1"/>
            <a:r>
              <a:rPr lang="en-NO" dirty="0"/>
              <a:t>Source =&gt; Kafka – Producer API – Kafka Connect Source</a:t>
            </a:r>
          </a:p>
          <a:p>
            <a:pPr lvl="1"/>
            <a:r>
              <a:rPr lang="en-NO" dirty="0"/>
              <a:t>Kafka =&gt; Sink – Consumer API – Kafka Connect Sink</a:t>
            </a:r>
          </a:p>
          <a:p>
            <a:pPr lvl="1"/>
            <a:r>
              <a:rPr lang="en-NO" dirty="0"/>
              <a:t>Kafka =&gt; Kafka – Consumer &amp; Producer API – Kafka Streams</a:t>
            </a:r>
          </a:p>
          <a:p>
            <a:pPr lvl="1"/>
            <a:endParaRPr lang="en-NO" dirty="0"/>
          </a:p>
          <a:p>
            <a:endParaRPr lang="en-NO" dirty="0"/>
          </a:p>
        </p:txBody>
      </p:sp>
    </p:spTree>
    <p:extLst>
      <p:ext uri="{BB962C8B-B14F-4D97-AF65-F5344CB8AC3E}">
        <p14:creationId xmlns:p14="http://schemas.microsoft.com/office/powerpoint/2010/main" val="3576941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E4D9-264C-57F2-DE7B-1FE80393CF22}"/>
              </a:ext>
            </a:extLst>
          </p:cNvPr>
          <p:cNvSpPr>
            <a:spLocks noGrp="1"/>
          </p:cNvSpPr>
          <p:nvPr>
            <p:ph type="title"/>
          </p:nvPr>
        </p:nvSpPr>
        <p:spPr>
          <a:xfrm>
            <a:off x="838200" y="365125"/>
            <a:ext cx="10515600" cy="1325563"/>
          </a:xfrm>
        </p:spPr>
        <p:txBody>
          <a:bodyPr anchor="ctr">
            <a:normAutofit/>
          </a:bodyPr>
          <a:lstStyle/>
          <a:p>
            <a:r>
              <a:rPr lang="en-NO" dirty="0"/>
              <a:t>What is Kafka Streams</a:t>
            </a:r>
          </a:p>
        </p:txBody>
      </p:sp>
      <p:pic>
        <p:nvPicPr>
          <p:cNvPr id="4" name="Picture 3">
            <a:extLst>
              <a:ext uri="{FF2B5EF4-FFF2-40B4-BE49-F238E27FC236}">
                <a16:creationId xmlns:a16="http://schemas.microsoft.com/office/drawing/2014/main" id="{4F6F11E4-AD65-E7B4-47FD-3A364E16C901}"/>
              </a:ext>
            </a:extLst>
          </p:cNvPr>
          <p:cNvPicPr>
            <a:picLocks noChangeAspect="1"/>
          </p:cNvPicPr>
          <p:nvPr/>
        </p:nvPicPr>
        <p:blipFill>
          <a:blip r:embed="rId2"/>
          <a:stretch>
            <a:fillRect/>
          </a:stretch>
        </p:blipFill>
        <p:spPr>
          <a:xfrm>
            <a:off x="838200" y="1885030"/>
            <a:ext cx="10515600" cy="4232528"/>
          </a:xfrm>
          <a:prstGeom prst="rect">
            <a:avLst/>
          </a:prstGeom>
          <a:noFill/>
        </p:spPr>
      </p:pic>
    </p:spTree>
    <p:extLst>
      <p:ext uri="{BB962C8B-B14F-4D97-AF65-F5344CB8AC3E}">
        <p14:creationId xmlns:p14="http://schemas.microsoft.com/office/powerpoint/2010/main" val="3067281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F1AC-1A1B-7896-4B46-AA1B7F866D94}"/>
              </a:ext>
            </a:extLst>
          </p:cNvPr>
          <p:cNvSpPr>
            <a:spLocks noGrp="1"/>
          </p:cNvSpPr>
          <p:nvPr>
            <p:ph type="title"/>
          </p:nvPr>
        </p:nvSpPr>
        <p:spPr/>
        <p:txBody>
          <a:bodyPr/>
          <a:lstStyle/>
          <a:p>
            <a:r>
              <a:rPr lang="en-NO" dirty="0"/>
              <a:t>What is Kafka Streams</a:t>
            </a:r>
          </a:p>
        </p:txBody>
      </p:sp>
      <p:sp>
        <p:nvSpPr>
          <p:cNvPr id="3" name="Content Placeholder 2">
            <a:extLst>
              <a:ext uri="{FF2B5EF4-FFF2-40B4-BE49-F238E27FC236}">
                <a16:creationId xmlns:a16="http://schemas.microsoft.com/office/drawing/2014/main" id="{EEC0DD9E-E50B-D5BB-9CB1-C3095E762F19}"/>
              </a:ext>
            </a:extLst>
          </p:cNvPr>
          <p:cNvSpPr>
            <a:spLocks noGrp="1"/>
          </p:cNvSpPr>
          <p:nvPr>
            <p:ph idx="1"/>
          </p:nvPr>
        </p:nvSpPr>
        <p:spPr>
          <a:xfrm>
            <a:off x="838200" y="1825625"/>
            <a:ext cx="10515600" cy="796194"/>
          </a:xfrm>
        </p:spPr>
        <p:txBody>
          <a:bodyPr/>
          <a:lstStyle/>
          <a:p>
            <a:r>
              <a:rPr lang="en-NO" dirty="0"/>
              <a:t>Easy data processing and transformation library within Kafka</a:t>
            </a:r>
          </a:p>
        </p:txBody>
      </p:sp>
      <p:pic>
        <p:nvPicPr>
          <p:cNvPr id="4" name="Picture 3">
            <a:extLst>
              <a:ext uri="{FF2B5EF4-FFF2-40B4-BE49-F238E27FC236}">
                <a16:creationId xmlns:a16="http://schemas.microsoft.com/office/drawing/2014/main" id="{49F1B8DD-A2D8-471F-6C46-80062AE15891}"/>
              </a:ext>
            </a:extLst>
          </p:cNvPr>
          <p:cNvPicPr>
            <a:picLocks noChangeAspect="1"/>
          </p:cNvPicPr>
          <p:nvPr/>
        </p:nvPicPr>
        <p:blipFill>
          <a:blip r:embed="rId2"/>
          <a:stretch>
            <a:fillRect/>
          </a:stretch>
        </p:blipFill>
        <p:spPr>
          <a:xfrm>
            <a:off x="950088" y="2439097"/>
            <a:ext cx="4525148" cy="4053778"/>
          </a:xfrm>
          <a:prstGeom prst="rect">
            <a:avLst/>
          </a:prstGeom>
        </p:spPr>
      </p:pic>
      <p:sp>
        <p:nvSpPr>
          <p:cNvPr id="6" name="TextBox 5">
            <a:extLst>
              <a:ext uri="{FF2B5EF4-FFF2-40B4-BE49-F238E27FC236}">
                <a16:creationId xmlns:a16="http://schemas.microsoft.com/office/drawing/2014/main" id="{6D76552D-F212-19B2-BE64-ED1E85246889}"/>
              </a:ext>
            </a:extLst>
          </p:cNvPr>
          <p:cNvSpPr txBox="1"/>
          <p:nvPr/>
        </p:nvSpPr>
        <p:spPr>
          <a:xfrm>
            <a:off x="5475236" y="2439097"/>
            <a:ext cx="5610852" cy="39130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NO" sz="2400" dirty="0"/>
              <a:t>Standard Application</a:t>
            </a:r>
          </a:p>
          <a:p>
            <a:pPr marL="285750" indent="-285750">
              <a:lnSpc>
                <a:spcPct val="150000"/>
              </a:lnSpc>
              <a:buFont typeface="Arial" panose="020B0604020202020204" pitchFamily="34" charset="0"/>
              <a:buChar char="•"/>
            </a:pPr>
            <a:r>
              <a:rPr lang="en-NO" sz="2400" dirty="0"/>
              <a:t>No need to create a separate cluster</a:t>
            </a:r>
          </a:p>
          <a:p>
            <a:pPr marL="285750" indent="-285750">
              <a:lnSpc>
                <a:spcPct val="150000"/>
              </a:lnSpc>
              <a:buFont typeface="Arial" panose="020B0604020202020204" pitchFamily="34" charset="0"/>
              <a:buChar char="•"/>
            </a:pPr>
            <a:r>
              <a:rPr lang="en-NO" sz="2400" dirty="0"/>
              <a:t>Highly scalable, elastic and fault tolerant</a:t>
            </a:r>
          </a:p>
          <a:p>
            <a:pPr marL="285750" indent="-285750">
              <a:lnSpc>
                <a:spcPct val="150000"/>
              </a:lnSpc>
              <a:buFont typeface="Arial" panose="020B0604020202020204" pitchFamily="34" charset="0"/>
              <a:buChar char="•"/>
            </a:pPr>
            <a:r>
              <a:rPr lang="en-NO" sz="2400" dirty="0"/>
              <a:t>Exactly Once Capabilities</a:t>
            </a:r>
          </a:p>
          <a:p>
            <a:pPr marL="285750" indent="-285750">
              <a:lnSpc>
                <a:spcPct val="150000"/>
              </a:lnSpc>
              <a:buFont typeface="Arial" panose="020B0604020202020204" pitchFamily="34" charset="0"/>
              <a:buChar char="•"/>
            </a:pPr>
            <a:r>
              <a:rPr lang="en-NO" sz="2400" dirty="0"/>
              <a:t>One record at a time processing (no batching)</a:t>
            </a:r>
          </a:p>
          <a:p>
            <a:pPr marL="285750" indent="-285750">
              <a:lnSpc>
                <a:spcPct val="150000"/>
              </a:lnSpc>
              <a:buFont typeface="Arial" panose="020B0604020202020204" pitchFamily="34" charset="0"/>
              <a:buChar char="•"/>
            </a:pPr>
            <a:r>
              <a:rPr lang="en-NO" sz="2400" dirty="0"/>
              <a:t>Works for any application size</a:t>
            </a:r>
          </a:p>
        </p:txBody>
      </p:sp>
    </p:spTree>
    <p:extLst>
      <p:ext uri="{BB962C8B-B14F-4D97-AF65-F5344CB8AC3E}">
        <p14:creationId xmlns:p14="http://schemas.microsoft.com/office/powerpoint/2010/main" val="39053385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0665-15C4-3EAB-2931-914D9BEFB7A1}"/>
              </a:ext>
            </a:extLst>
          </p:cNvPr>
          <p:cNvSpPr>
            <a:spLocks noGrp="1"/>
          </p:cNvSpPr>
          <p:nvPr>
            <p:ph type="title"/>
          </p:nvPr>
        </p:nvSpPr>
        <p:spPr/>
        <p:txBody>
          <a:bodyPr/>
          <a:lstStyle/>
          <a:p>
            <a:r>
              <a:rPr lang="en-NO" dirty="0"/>
              <a:t>Kafka Streams histroy</a:t>
            </a:r>
          </a:p>
        </p:txBody>
      </p:sp>
      <p:sp>
        <p:nvSpPr>
          <p:cNvPr id="3" name="Content Placeholder 2">
            <a:extLst>
              <a:ext uri="{FF2B5EF4-FFF2-40B4-BE49-F238E27FC236}">
                <a16:creationId xmlns:a16="http://schemas.microsoft.com/office/drawing/2014/main" id="{ADD6A2D7-53D9-C463-1EE4-BC88E3E423E3}"/>
              </a:ext>
            </a:extLst>
          </p:cNvPr>
          <p:cNvSpPr>
            <a:spLocks noGrp="1"/>
          </p:cNvSpPr>
          <p:nvPr>
            <p:ph idx="1"/>
          </p:nvPr>
        </p:nvSpPr>
        <p:spPr/>
        <p:txBody>
          <a:bodyPr/>
          <a:lstStyle/>
          <a:p>
            <a:r>
              <a:rPr lang="en-NO" dirty="0"/>
              <a:t>The API/L</a:t>
            </a:r>
            <a:r>
              <a:rPr lang="en-GB" dirty="0" err="1"/>
              <a:t>i</a:t>
            </a:r>
            <a:r>
              <a:rPr lang="en-NO" dirty="0"/>
              <a:t>brary was introduced as part og Kafka 0.10 (XX 2016)</a:t>
            </a:r>
          </a:p>
          <a:p>
            <a:r>
              <a:rPr lang="en-NO" dirty="0"/>
              <a:t>It’s was the only library to support this capability at the time</a:t>
            </a:r>
          </a:p>
          <a:p>
            <a:r>
              <a:rPr lang="en-NO" dirty="0"/>
              <a:t>It is a serious contender to other processing frameworks such as Apache Spark, F</a:t>
            </a:r>
            <a:r>
              <a:rPr lang="en-GB" dirty="0"/>
              <a:t>l</a:t>
            </a:r>
            <a:r>
              <a:rPr lang="en-NO" dirty="0"/>
              <a:t>ink or NiFi</a:t>
            </a:r>
          </a:p>
          <a:p>
            <a:r>
              <a:rPr lang="en-NO" dirty="0"/>
              <a:t>Some comparisons to the other libraries</a:t>
            </a:r>
          </a:p>
          <a:p>
            <a:pPr lvl="1"/>
            <a:r>
              <a:rPr lang="en-NO" dirty="0"/>
              <a:t>Micro Batch vs per data streaming</a:t>
            </a:r>
          </a:p>
          <a:p>
            <a:pPr lvl="1"/>
            <a:r>
              <a:rPr lang="en-NO" dirty="0"/>
              <a:t>Cluster required vs no cluster required</a:t>
            </a:r>
          </a:p>
          <a:p>
            <a:pPr lvl="1"/>
            <a:r>
              <a:rPr lang="en-NO" dirty="0"/>
              <a:t>Scales easily by just adding processes (no re-configurations required)</a:t>
            </a:r>
          </a:p>
          <a:p>
            <a:pPr lvl="1"/>
            <a:r>
              <a:rPr lang="en-NO" dirty="0"/>
              <a:t>Made by the same people as kafka so therefore better support  </a:t>
            </a:r>
          </a:p>
        </p:txBody>
      </p:sp>
    </p:spTree>
    <p:extLst>
      <p:ext uri="{BB962C8B-B14F-4D97-AF65-F5344CB8AC3E}">
        <p14:creationId xmlns:p14="http://schemas.microsoft.com/office/powerpoint/2010/main" val="132500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09771-8ED0-FA61-F66F-C600E2268A05}"/>
              </a:ext>
            </a:extLst>
          </p:cNvPr>
          <p:cNvSpPr>
            <a:spLocks noGrp="1"/>
          </p:cNvSpPr>
          <p:nvPr>
            <p:ph type="title"/>
          </p:nvPr>
        </p:nvSpPr>
        <p:spPr/>
        <p:txBody>
          <a:bodyPr/>
          <a:lstStyle/>
          <a:p>
            <a:r>
              <a:rPr lang="en-NO" dirty="0"/>
              <a:t>Running our first kafka streams application</a:t>
            </a:r>
          </a:p>
        </p:txBody>
      </p:sp>
      <p:sp>
        <p:nvSpPr>
          <p:cNvPr id="3" name="Content Placeholder 2">
            <a:extLst>
              <a:ext uri="{FF2B5EF4-FFF2-40B4-BE49-F238E27FC236}">
                <a16:creationId xmlns:a16="http://schemas.microsoft.com/office/drawing/2014/main" id="{B0CF78B6-A5A0-8554-89AD-9B65B177C555}"/>
              </a:ext>
            </a:extLst>
          </p:cNvPr>
          <p:cNvSpPr>
            <a:spLocks noGrp="1"/>
          </p:cNvSpPr>
          <p:nvPr>
            <p:ph idx="1"/>
          </p:nvPr>
        </p:nvSpPr>
        <p:spPr/>
        <p:txBody>
          <a:bodyPr/>
          <a:lstStyle/>
          <a:p>
            <a:r>
              <a:rPr lang="en-NO" dirty="0"/>
              <a:t>We will run one of kafkas example applications called WordCountDemo</a:t>
            </a:r>
          </a:p>
          <a:p>
            <a:r>
              <a:rPr lang="en-NO" dirty="0"/>
              <a:t>It’s a simple stream </a:t>
            </a:r>
            <a:r>
              <a:rPr lang="en-GB" dirty="0"/>
              <a:t>application</a:t>
            </a:r>
            <a:r>
              <a:rPr lang="en-NO" dirty="0"/>
              <a:t> that counts words in a topic and prints out a count for number of times it has been mentioned.</a:t>
            </a:r>
          </a:p>
          <a:p>
            <a:r>
              <a:rPr lang="en-NO" dirty="0"/>
              <a:t>More examples here:</a:t>
            </a:r>
          </a:p>
          <a:p>
            <a:pPr lvl="1"/>
            <a:r>
              <a:rPr lang="en-GB" dirty="0">
                <a:hlinkClick r:id="rId2"/>
              </a:rPr>
              <a:t>https://github.com/confluentinc/kafka-streams-examples/tree/master</a:t>
            </a:r>
            <a:endParaRPr lang="en-GB" dirty="0"/>
          </a:p>
          <a:p>
            <a:pPr lvl="1"/>
            <a:endParaRPr lang="en-NO" dirty="0"/>
          </a:p>
          <a:p>
            <a:r>
              <a:rPr lang="en-NO" dirty="0"/>
              <a:t>Go to folder Workshop3/1 – Streams Intro</a:t>
            </a:r>
            <a:endParaRPr lang="en-GB" dirty="0"/>
          </a:p>
        </p:txBody>
      </p:sp>
    </p:spTree>
    <p:extLst>
      <p:ext uri="{BB962C8B-B14F-4D97-AF65-F5344CB8AC3E}">
        <p14:creationId xmlns:p14="http://schemas.microsoft.com/office/powerpoint/2010/main" val="31113657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43FF-2559-BE5C-F19D-8BB4A26B2445}"/>
              </a:ext>
            </a:extLst>
          </p:cNvPr>
          <p:cNvSpPr>
            <a:spLocks noGrp="1"/>
          </p:cNvSpPr>
          <p:nvPr>
            <p:ph type="title"/>
          </p:nvPr>
        </p:nvSpPr>
        <p:spPr/>
        <p:txBody>
          <a:bodyPr/>
          <a:lstStyle/>
          <a:p>
            <a:r>
              <a:rPr lang="en-NO" dirty="0"/>
              <a:t>Lets now write the streams application</a:t>
            </a:r>
          </a:p>
        </p:txBody>
      </p:sp>
      <p:sp>
        <p:nvSpPr>
          <p:cNvPr id="3" name="Content Placeholder 2">
            <a:extLst>
              <a:ext uri="{FF2B5EF4-FFF2-40B4-BE49-F238E27FC236}">
                <a16:creationId xmlns:a16="http://schemas.microsoft.com/office/drawing/2014/main" id="{E0FBE852-1021-3AB2-BFE6-4F93BD866AB7}"/>
              </a:ext>
            </a:extLst>
          </p:cNvPr>
          <p:cNvSpPr>
            <a:spLocks noGrp="1"/>
          </p:cNvSpPr>
          <p:nvPr>
            <p:ph idx="1"/>
          </p:nvPr>
        </p:nvSpPr>
        <p:spPr/>
        <p:txBody>
          <a:bodyPr/>
          <a:lstStyle/>
          <a:p>
            <a:r>
              <a:rPr lang="en-NO" dirty="0"/>
              <a:t>U</a:t>
            </a:r>
            <a:r>
              <a:rPr lang="en-GB" dirty="0"/>
              <a:t>n</a:t>
            </a:r>
            <a:r>
              <a:rPr lang="en-NO" dirty="0"/>
              <a:t>derstand fundementals of Kafka Streams (Topology Theory)</a:t>
            </a:r>
          </a:p>
          <a:p>
            <a:r>
              <a:rPr lang="en-NO" dirty="0"/>
              <a:t>Understand basic Kafka Streams configurations</a:t>
            </a:r>
          </a:p>
          <a:p>
            <a:r>
              <a:rPr lang="en-NO" dirty="0"/>
              <a:t>Learn about Kafka Streams A</a:t>
            </a:r>
            <a:r>
              <a:rPr lang="en-GB" dirty="0"/>
              <a:t>p</a:t>
            </a:r>
            <a:r>
              <a:rPr lang="en-NO" dirty="0"/>
              <a:t>p internal topics</a:t>
            </a:r>
          </a:p>
        </p:txBody>
      </p:sp>
    </p:spTree>
    <p:extLst>
      <p:ext uri="{BB962C8B-B14F-4D97-AF65-F5344CB8AC3E}">
        <p14:creationId xmlns:p14="http://schemas.microsoft.com/office/powerpoint/2010/main" val="1418247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905F-ADE9-B598-2652-A13962AB7751}"/>
              </a:ext>
            </a:extLst>
          </p:cNvPr>
          <p:cNvSpPr>
            <a:spLocks noGrp="1"/>
          </p:cNvSpPr>
          <p:nvPr>
            <p:ph type="title"/>
          </p:nvPr>
        </p:nvSpPr>
        <p:spPr>
          <a:xfrm>
            <a:off x="838200" y="365125"/>
            <a:ext cx="10515600" cy="1325563"/>
          </a:xfrm>
        </p:spPr>
        <p:txBody>
          <a:bodyPr anchor="ctr">
            <a:normAutofit/>
          </a:bodyPr>
          <a:lstStyle/>
          <a:p>
            <a:r>
              <a:rPr lang="en-NO" dirty="0"/>
              <a:t>Kafka Streams – Core Concepts</a:t>
            </a:r>
          </a:p>
        </p:txBody>
      </p:sp>
      <p:sp>
        <p:nvSpPr>
          <p:cNvPr id="3" name="Content Placeholder 2">
            <a:extLst>
              <a:ext uri="{FF2B5EF4-FFF2-40B4-BE49-F238E27FC236}">
                <a16:creationId xmlns:a16="http://schemas.microsoft.com/office/drawing/2014/main" id="{424C68D2-C9FF-109F-6872-0CD1E278CBFA}"/>
              </a:ext>
            </a:extLst>
          </p:cNvPr>
          <p:cNvSpPr>
            <a:spLocks noGrp="1"/>
          </p:cNvSpPr>
          <p:nvPr>
            <p:ph sz="half" idx="1"/>
          </p:nvPr>
        </p:nvSpPr>
        <p:spPr>
          <a:xfrm>
            <a:off x="838200" y="1825625"/>
            <a:ext cx="5181600" cy="4351338"/>
          </a:xfrm>
        </p:spPr>
        <p:txBody>
          <a:bodyPr>
            <a:normAutofit/>
          </a:bodyPr>
          <a:lstStyle/>
          <a:p>
            <a:r>
              <a:rPr lang="en-NO" sz="2600" dirty="0"/>
              <a:t>A </a:t>
            </a:r>
            <a:r>
              <a:rPr lang="en-NO" sz="2600" b="1" dirty="0"/>
              <a:t>stream</a:t>
            </a:r>
            <a:r>
              <a:rPr lang="en-NO" sz="2600" dirty="0"/>
              <a:t> is a sequence of immutable data records that fully ordered can be replayed and is fault torelrant (So a Kafka Topic)</a:t>
            </a:r>
          </a:p>
          <a:p>
            <a:r>
              <a:rPr lang="en-NO" sz="2600" dirty="0"/>
              <a:t>A </a:t>
            </a:r>
            <a:r>
              <a:rPr lang="en-NO" sz="2600" b="1" dirty="0"/>
              <a:t>stream processor </a:t>
            </a:r>
            <a:r>
              <a:rPr lang="en-NO" sz="2600" dirty="0"/>
              <a:t>is a node in the processor topology (graph). It transforms incoming streams, records by record, and may create new stream from it</a:t>
            </a:r>
          </a:p>
          <a:p>
            <a:r>
              <a:rPr lang="en-NO" sz="2600" dirty="0"/>
              <a:t>A </a:t>
            </a:r>
            <a:r>
              <a:rPr lang="en-NO" sz="2600" b="1" dirty="0"/>
              <a:t>Topology </a:t>
            </a:r>
            <a:r>
              <a:rPr lang="en-NO" sz="2600" dirty="0"/>
              <a:t>is a graph of processors chained togehter</a:t>
            </a:r>
            <a:endParaRPr lang="en-NO" sz="2600" b="1" dirty="0"/>
          </a:p>
        </p:txBody>
      </p:sp>
      <p:pic>
        <p:nvPicPr>
          <p:cNvPr id="4" name="Picture 3">
            <a:extLst>
              <a:ext uri="{FF2B5EF4-FFF2-40B4-BE49-F238E27FC236}">
                <a16:creationId xmlns:a16="http://schemas.microsoft.com/office/drawing/2014/main" id="{1FE43B4C-914D-7AD1-D193-37992CD12595}"/>
              </a:ext>
            </a:extLst>
          </p:cNvPr>
          <p:cNvPicPr>
            <a:picLocks noChangeAspect="1"/>
          </p:cNvPicPr>
          <p:nvPr/>
        </p:nvPicPr>
        <p:blipFill>
          <a:blip r:embed="rId2"/>
          <a:stretch>
            <a:fillRect/>
          </a:stretch>
        </p:blipFill>
        <p:spPr>
          <a:xfrm>
            <a:off x="6848412" y="1825625"/>
            <a:ext cx="3829176" cy="4351338"/>
          </a:xfrm>
          <a:prstGeom prst="rect">
            <a:avLst/>
          </a:prstGeom>
          <a:noFill/>
        </p:spPr>
      </p:pic>
    </p:spTree>
    <p:extLst>
      <p:ext uri="{BB962C8B-B14F-4D97-AF65-F5344CB8AC3E}">
        <p14:creationId xmlns:p14="http://schemas.microsoft.com/office/powerpoint/2010/main" val="2781841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97D4-7439-8FF4-5FF0-444D09DF60CE}"/>
              </a:ext>
            </a:extLst>
          </p:cNvPr>
          <p:cNvSpPr>
            <a:spLocks noGrp="1"/>
          </p:cNvSpPr>
          <p:nvPr>
            <p:ph type="title"/>
          </p:nvPr>
        </p:nvSpPr>
        <p:spPr/>
        <p:txBody>
          <a:bodyPr/>
          <a:lstStyle/>
          <a:p>
            <a:r>
              <a:rPr lang="en-US">
                <a:cs typeface="Calibri Light"/>
              </a:rPr>
              <a:t>Docker-compose</a:t>
            </a:r>
            <a:endParaRPr lang="en-US"/>
          </a:p>
        </p:txBody>
      </p:sp>
      <p:sp>
        <p:nvSpPr>
          <p:cNvPr id="3" name="Content Placeholder 2">
            <a:extLst>
              <a:ext uri="{FF2B5EF4-FFF2-40B4-BE49-F238E27FC236}">
                <a16:creationId xmlns:a16="http://schemas.microsoft.com/office/drawing/2014/main" id="{5FCC4996-103F-62F3-02DD-458AAFA0B022}"/>
              </a:ext>
            </a:extLst>
          </p:cNvPr>
          <p:cNvSpPr>
            <a:spLocks noGrp="1"/>
          </p:cNvSpPr>
          <p:nvPr>
            <p:ph idx="1"/>
          </p:nvPr>
        </p:nvSpPr>
        <p:spPr/>
        <p:txBody>
          <a:bodyPr vert="horz" lIns="91440" tIns="45720" rIns="91440" bIns="45720" rtlCol="0" anchor="t">
            <a:normAutofit/>
          </a:bodyPr>
          <a:lstStyle/>
          <a:p>
            <a:r>
              <a:rPr lang="en-US">
                <a:cs typeface="Calibri"/>
              </a:rPr>
              <a:t>If you have a hairy setup (like we will have in this CG course), you can use docker-compose to streamline the process</a:t>
            </a:r>
          </a:p>
          <a:p>
            <a:r>
              <a:rPr lang="en-US">
                <a:cs typeface="Calibri"/>
              </a:rPr>
              <a:t>It is a utility that reads a </a:t>
            </a:r>
            <a:r>
              <a:rPr lang="en-US" err="1">
                <a:cs typeface="Calibri"/>
              </a:rPr>
              <a:t>yaml</a:t>
            </a:r>
            <a:r>
              <a:rPr lang="en-US">
                <a:cs typeface="Calibri"/>
              </a:rPr>
              <a:t> file and runs appropriate docker commands</a:t>
            </a:r>
          </a:p>
          <a:p>
            <a:r>
              <a:rPr lang="en-US">
                <a:cs typeface="Calibri"/>
              </a:rPr>
              <a:t>Lets you write complex setups declaratively rather than </a:t>
            </a:r>
            <a:r>
              <a:rPr lang="en-US" err="1">
                <a:cs typeface="Calibri"/>
              </a:rPr>
              <a:t>maintaing</a:t>
            </a:r>
            <a:r>
              <a:rPr lang="en-US">
                <a:cs typeface="Calibri"/>
              </a:rPr>
              <a:t> large scripts of docker commands</a:t>
            </a:r>
          </a:p>
        </p:txBody>
      </p:sp>
    </p:spTree>
    <p:extLst>
      <p:ext uri="{BB962C8B-B14F-4D97-AF65-F5344CB8AC3E}">
        <p14:creationId xmlns:p14="http://schemas.microsoft.com/office/powerpoint/2010/main" val="1765732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0F8B-33EB-ACF0-0B79-2A67DE76103E}"/>
              </a:ext>
            </a:extLst>
          </p:cNvPr>
          <p:cNvSpPr>
            <a:spLocks noGrp="1"/>
          </p:cNvSpPr>
          <p:nvPr>
            <p:ph type="title"/>
          </p:nvPr>
        </p:nvSpPr>
        <p:spPr>
          <a:xfrm>
            <a:off x="838200" y="365125"/>
            <a:ext cx="10515600" cy="1325563"/>
          </a:xfrm>
        </p:spPr>
        <p:txBody>
          <a:bodyPr anchor="ctr">
            <a:normAutofit/>
          </a:bodyPr>
          <a:lstStyle/>
          <a:p>
            <a:r>
              <a:rPr lang="en-NO" dirty="0"/>
              <a:t>Kafka Streams – Core Concepts</a:t>
            </a:r>
          </a:p>
        </p:txBody>
      </p:sp>
      <p:sp>
        <p:nvSpPr>
          <p:cNvPr id="24" name="Content Placeholder 2">
            <a:extLst>
              <a:ext uri="{FF2B5EF4-FFF2-40B4-BE49-F238E27FC236}">
                <a16:creationId xmlns:a16="http://schemas.microsoft.com/office/drawing/2014/main" id="{C64351A2-98A9-D61D-7A0F-93874EB1D20D}"/>
              </a:ext>
            </a:extLst>
          </p:cNvPr>
          <p:cNvSpPr>
            <a:spLocks noGrp="1"/>
          </p:cNvSpPr>
          <p:nvPr>
            <p:ph sz="half" idx="1"/>
          </p:nvPr>
        </p:nvSpPr>
        <p:spPr>
          <a:xfrm>
            <a:off x="838200" y="1825625"/>
            <a:ext cx="5181600" cy="4351338"/>
          </a:xfrm>
        </p:spPr>
        <p:txBody>
          <a:bodyPr>
            <a:normAutofit/>
          </a:bodyPr>
          <a:lstStyle/>
          <a:p>
            <a:r>
              <a:rPr lang="en-US" dirty="0"/>
              <a:t>A </a:t>
            </a:r>
            <a:r>
              <a:rPr lang="en-US"/>
              <a:t>Source Processor</a:t>
            </a:r>
            <a:r>
              <a:rPr lang="en-US" dirty="0"/>
              <a:t> is a special processor that takes its data directly from a Kafka topic. It has no predecessors in a topology, and doesn’t transform the data</a:t>
            </a:r>
          </a:p>
          <a:p>
            <a:r>
              <a:rPr lang="en-US" dirty="0"/>
              <a:t>A </a:t>
            </a:r>
            <a:r>
              <a:rPr lang="en-US"/>
              <a:t>sink processors</a:t>
            </a:r>
            <a:r>
              <a:rPr lang="en-US" dirty="0"/>
              <a:t> is processors that does not have children, it sends the stream data directly to a Kafka topic.</a:t>
            </a:r>
          </a:p>
        </p:txBody>
      </p:sp>
      <p:pic>
        <p:nvPicPr>
          <p:cNvPr id="3" name="Picture 2">
            <a:extLst>
              <a:ext uri="{FF2B5EF4-FFF2-40B4-BE49-F238E27FC236}">
                <a16:creationId xmlns:a16="http://schemas.microsoft.com/office/drawing/2014/main" id="{E14ABFC4-3D86-289E-2EF3-1B7959908556}"/>
              </a:ext>
            </a:extLst>
          </p:cNvPr>
          <p:cNvPicPr>
            <a:picLocks noChangeAspect="1"/>
          </p:cNvPicPr>
          <p:nvPr/>
        </p:nvPicPr>
        <p:blipFill>
          <a:blip r:embed="rId2"/>
          <a:stretch>
            <a:fillRect/>
          </a:stretch>
        </p:blipFill>
        <p:spPr>
          <a:xfrm>
            <a:off x="6679797" y="1825625"/>
            <a:ext cx="4166405" cy="4351338"/>
          </a:xfrm>
          <a:prstGeom prst="rect">
            <a:avLst/>
          </a:prstGeom>
          <a:noFill/>
        </p:spPr>
      </p:pic>
    </p:spTree>
    <p:extLst>
      <p:ext uri="{BB962C8B-B14F-4D97-AF65-F5344CB8AC3E}">
        <p14:creationId xmlns:p14="http://schemas.microsoft.com/office/powerpoint/2010/main" val="2406349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358E-FB0F-13EB-A622-AFAC6CBFA81A}"/>
              </a:ext>
            </a:extLst>
          </p:cNvPr>
          <p:cNvSpPr>
            <a:spLocks noGrp="1"/>
          </p:cNvSpPr>
          <p:nvPr>
            <p:ph type="title"/>
          </p:nvPr>
        </p:nvSpPr>
        <p:spPr/>
        <p:txBody>
          <a:bodyPr/>
          <a:lstStyle/>
          <a:p>
            <a:r>
              <a:rPr lang="en-NO" dirty="0"/>
              <a:t>Kafka streams – Writing a toplology</a:t>
            </a:r>
          </a:p>
        </p:txBody>
      </p:sp>
      <p:sp>
        <p:nvSpPr>
          <p:cNvPr id="3" name="Content Placeholder 2">
            <a:extLst>
              <a:ext uri="{FF2B5EF4-FFF2-40B4-BE49-F238E27FC236}">
                <a16:creationId xmlns:a16="http://schemas.microsoft.com/office/drawing/2014/main" id="{5EE9B435-590A-9937-07CF-915EF1B70908}"/>
              </a:ext>
            </a:extLst>
          </p:cNvPr>
          <p:cNvSpPr>
            <a:spLocks noGrp="1"/>
          </p:cNvSpPr>
          <p:nvPr>
            <p:ph idx="1"/>
          </p:nvPr>
        </p:nvSpPr>
        <p:spPr/>
        <p:txBody>
          <a:bodyPr/>
          <a:lstStyle/>
          <a:p>
            <a:r>
              <a:rPr lang="en-NO" dirty="0"/>
              <a:t>We will use the </a:t>
            </a:r>
            <a:r>
              <a:rPr lang="en-NO" b="1" dirty="0"/>
              <a:t>High level DSL</a:t>
            </a:r>
          </a:p>
          <a:p>
            <a:pPr lvl="1"/>
            <a:r>
              <a:rPr lang="en-NO" dirty="0"/>
              <a:t>Its simple</a:t>
            </a:r>
          </a:p>
          <a:p>
            <a:pPr lvl="1"/>
            <a:r>
              <a:rPr lang="en-NO" dirty="0"/>
              <a:t>It has all the operations we need to perform most transformations tasks</a:t>
            </a:r>
          </a:p>
          <a:p>
            <a:pPr lvl="1"/>
            <a:r>
              <a:rPr lang="en-NO" dirty="0"/>
              <a:t>It containts a lot of syntax helpers to make our life easy</a:t>
            </a:r>
          </a:p>
          <a:p>
            <a:pPr lvl="1"/>
            <a:r>
              <a:rPr lang="en-NO" dirty="0"/>
              <a:t>It wil keep us busy for a while</a:t>
            </a:r>
          </a:p>
          <a:p>
            <a:pPr lvl="1"/>
            <a:r>
              <a:rPr lang="en-NO" dirty="0"/>
              <a:t>Its descriptive</a:t>
            </a:r>
          </a:p>
          <a:p>
            <a:r>
              <a:rPr lang="en-NO" dirty="0"/>
              <a:t>There is low Level Processor API(not part of this workshop)</a:t>
            </a:r>
          </a:p>
          <a:p>
            <a:pPr lvl="1"/>
            <a:r>
              <a:rPr lang="en-NO" dirty="0"/>
              <a:t>Its an imperative API</a:t>
            </a:r>
          </a:p>
          <a:p>
            <a:pPr lvl="1"/>
            <a:r>
              <a:rPr lang="en-NO" dirty="0"/>
              <a:t>Can be used to implement the most ocmplex logic, but it’s rearly needed.</a:t>
            </a:r>
          </a:p>
        </p:txBody>
      </p:sp>
    </p:spTree>
    <p:extLst>
      <p:ext uri="{BB962C8B-B14F-4D97-AF65-F5344CB8AC3E}">
        <p14:creationId xmlns:p14="http://schemas.microsoft.com/office/powerpoint/2010/main" val="1854877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C418-B9C3-2C68-62E7-950CF8A6E996}"/>
              </a:ext>
            </a:extLst>
          </p:cNvPr>
          <p:cNvSpPr>
            <a:spLocks noGrp="1"/>
          </p:cNvSpPr>
          <p:nvPr>
            <p:ph type="title"/>
          </p:nvPr>
        </p:nvSpPr>
        <p:spPr/>
        <p:txBody>
          <a:bodyPr/>
          <a:lstStyle/>
          <a:p>
            <a:r>
              <a:rPr lang="en-NO" dirty="0"/>
              <a:t>Kafka Streams – App properties</a:t>
            </a:r>
          </a:p>
        </p:txBody>
      </p:sp>
      <p:sp>
        <p:nvSpPr>
          <p:cNvPr id="3" name="Content Placeholder 2">
            <a:extLst>
              <a:ext uri="{FF2B5EF4-FFF2-40B4-BE49-F238E27FC236}">
                <a16:creationId xmlns:a16="http://schemas.microsoft.com/office/drawing/2014/main" id="{07BC8A60-7BD3-A22C-6737-66BC8505717E}"/>
              </a:ext>
            </a:extLst>
          </p:cNvPr>
          <p:cNvSpPr>
            <a:spLocks noGrp="1"/>
          </p:cNvSpPr>
          <p:nvPr>
            <p:ph idx="1"/>
          </p:nvPr>
        </p:nvSpPr>
        <p:spPr>
          <a:xfrm>
            <a:off x="838199" y="1825625"/>
            <a:ext cx="10798147" cy="4351338"/>
          </a:xfrm>
        </p:spPr>
        <p:txBody>
          <a:bodyPr>
            <a:normAutofit/>
          </a:bodyPr>
          <a:lstStyle/>
          <a:p>
            <a:r>
              <a:rPr lang="en-NO" dirty="0"/>
              <a:t>A stream application is leveraging the </a:t>
            </a:r>
            <a:r>
              <a:rPr lang="en-NO" b="1" dirty="0"/>
              <a:t>Consumer </a:t>
            </a:r>
            <a:r>
              <a:rPr lang="en-NO" dirty="0"/>
              <a:t>and </a:t>
            </a:r>
            <a:r>
              <a:rPr lang="en-NO" b="1" dirty="0"/>
              <a:t>Producer</a:t>
            </a:r>
            <a:r>
              <a:rPr lang="en-NO" dirty="0"/>
              <a:t> API</a:t>
            </a:r>
          </a:p>
          <a:p>
            <a:r>
              <a:rPr lang="en-NO" dirty="0"/>
              <a:t>Therefore all the configurations we learned before are still applicable</a:t>
            </a:r>
          </a:p>
          <a:p>
            <a:r>
              <a:rPr lang="en-GB" dirty="0">
                <a:solidFill>
                  <a:schemeClr val="accent1"/>
                </a:solidFill>
              </a:rPr>
              <a:t>b</a:t>
            </a:r>
            <a:r>
              <a:rPr lang="en-NO" dirty="0">
                <a:solidFill>
                  <a:schemeClr val="accent1"/>
                </a:solidFill>
              </a:rPr>
              <a:t>oostrap.servers: </a:t>
            </a:r>
            <a:r>
              <a:rPr lang="en-NO" dirty="0"/>
              <a:t>need to connect to kafka (localhost:19092)</a:t>
            </a:r>
            <a:endParaRPr lang="en-NO" dirty="0">
              <a:solidFill>
                <a:schemeClr val="accent1"/>
              </a:solidFill>
            </a:endParaRPr>
          </a:p>
          <a:p>
            <a:r>
              <a:rPr lang="en-GB" dirty="0">
                <a:solidFill>
                  <a:schemeClr val="accent1"/>
                </a:solidFill>
              </a:rPr>
              <a:t>a</a:t>
            </a:r>
            <a:r>
              <a:rPr lang="en-NO" dirty="0">
                <a:solidFill>
                  <a:schemeClr val="accent1"/>
                </a:solidFill>
              </a:rPr>
              <a:t>uto.offset.reset.config: </a:t>
            </a:r>
            <a:r>
              <a:rPr lang="en-NO" dirty="0"/>
              <a:t>set to ”earliest” to consume from the start</a:t>
            </a:r>
          </a:p>
          <a:p>
            <a:r>
              <a:rPr lang="en-GB" dirty="0" err="1">
                <a:solidFill>
                  <a:schemeClr val="accent1"/>
                </a:solidFill>
              </a:rPr>
              <a:t>applicati</a:t>
            </a:r>
            <a:r>
              <a:rPr lang="en-NO" dirty="0">
                <a:solidFill>
                  <a:schemeClr val="accent1"/>
                </a:solidFill>
              </a:rPr>
              <a:t>on.id: </a:t>
            </a:r>
            <a:r>
              <a:rPr lang="en-NO" dirty="0"/>
              <a:t>specific to streams applciaiton, will be used for</a:t>
            </a:r>
          </a:p>
          <a:p>
            <a:pPr lvl="1"/>
            <a:r>
              <a:rPr lang="en-NO" dirty="0"/>
              <a:t>Consumer </a:t>
            </a:r>
            <a:r>
              <a:rPr lang="en-NO" dirty="0">
                <a:solidFill>
                  <a:schemeClr val="accent1"/>
                </a:solidFill>
              </a:rPr>
              <a:t>group.id</a:t>
            </a:r>
            <a:r>
              <a:rPr lang="en-NO" dirty="0"/>
              <a:t> = application.id (Most important to remember!)</a:t>
            </a:r>
          </a:p>
          <a:p>
            <a:pPr lvl="1"/>
            <a:r>
              <a:rPr lang="en-NO" dirty="0"/>
              <a:t>Default </a:t>
            </a:r>
            <a:r>
              <a:rPr lang="en-NO" dirty="0">
                <a:solidFill>
                  <a:schemeClr val="accent1"/>
                </a:solidFill>
              </a:rPr>
              <a:t>client_id </a:t>
            </a:r>
            <a:r>
              <a:rPr lang="en-NO" dirty="0"/>
              <a:t>prefix</a:t>
            </a:r>
          </a:p>
          <a:p>
            <a:pPr lvl="1"/>
            <a:r>
              <a:rPr lang="en-NO" dirty="0"/>
              <a:t>Prefix to internal changelog topics</a:t>
            </a:r>
          </a:p>
          <a:p>
            <a:r>
              <a:rPr lang="en-GB" dirty="0">
                <a:solidFill>
                  <a:schemeClr val="accent1"/>
                </a:solidFill>
              </a:rPr>
              <a:t>d</a:t>
            </a:r>
            <a:r>
              <a:rPr lang="en-NO" dirty="0">
                <a:solidFill>
                  <a:schemeClr val="accent1"/>
                </a:solidFill>
              </a:rPr>
              <a:t>efault.[key|value].serde: </a:t>
            </a:r>
            <a:r>
              <a:rPr lang="en-NO" dirty="0"/>
              <a:t>(For Serialization and Deserialization of </a:t>
            </a:r>
            <a:r>
              <a:rPr lang="en-NO"/>
              <a:t>Data)</a:t>
            </a:r>
          </a:p>
        </p:txBody>
      </p:sp>
    </p:spTree>
    <p:extLst>
      <p:ext uri="{BB962C8B-B14F-4D97-AF65-F5344CB8AC3E}">
        <p14:creationId xmlns:p14="http://schemas.microsoft.com/office/powerpoint/2010/main" val="28765224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2A9B-0CCA-08CB-D878-2873627FDA75}"/>
              </a:ext>
            </a:extLst>
          </p:cNvPr>
          <p:cNvSpPr>
            <a:spLocks noGrp="1"/>
          </p:cNvSpPr>
          <p:nvPr>
            <p:ph type="title"/>
          </p:nvPr>
        </p:nvSpPr>
        <p:spPr/>
        <p:txBody>
          <a:bodyPr/>
          <a:lstStyle/>
          <a:p>
            <a:r>
              <a:rPr lang="en-NO" dirty="0"/>
              <a:t>Kafka Streams – Word Count Topology</a:t>
            </a:r>
          </a:p>
        </p:txBody>
      </p:sp>
      <p:sp>
        <p:nvSpPr>
          <p:cNvPr id="3" name="Content Placeholder 2">
            <a:extLst>
              <a:ext uri="{FF2B5EF4-FFF2-40B4-BE49-F238E27FC236}">
                <a16:creationId xmlns:a16="http://schemas.microsoft.com/office/drawing/2014/main" id="{A9179EB4-90B4-F29B-0D48-1C0DD9DCDCEA}"/>
              </a:ext>
            </a:extLst>
          </p:cNvPr>
          <p:cNvSpPr>
            <a:spLocks noGrp="1"/>
          </p:cNvSpPr>
          <p:nvPr>
            <p:ph idx="1"/>
          </p:nvPr>
        </p:nvSpPr>
        <p:spPr>
          <a:xfrm>
            <a:off x="838200" y="1825625"/>
            <a:ext cx="10515600" cy="1200796"/>
          </a:xfrm>
        </p:spPr>
        <p:txBody>
          <a:bodyPr>
            <a:normAutofit/>
          </a:bodyPr>
          <a:lstStyle/>
          <a:p>
            <a:r>
              <a:rPr lang="en-NO" dirty="0"/>
              <a:t>Lets write the topology using the High Level DSL for our application</a:t>
            </a:r>
          </a:p>
          <a:p>
            <a:r>
              <a:rPr lang="en-NO" dirty="0"/>
              <a:t>Remember data in Kafka Streams is &lt;Key, Value&gt;</a:t>
            </a:r>
          </a:p>
          <a:p>
            <a:endParaRPr lang="en-NO" dirty="0"/>
          </a:p>
        </p:txBody>
      </p:sp>
      <p:sp>
        <p:nvSpPr>
          <p:cNvPr id="6" name="TextBox 5">
            <a:extLst>
              <a:ext uri="{FF2B5EF4-FFF2-40B4-BE49-F238E27FC236}">
                <a16:creationId xmlns:a16="http://schemas.microsoft.com/office/drawing/2014/main" id="{6135DCE2-B48D-83A4-24D0-678ACA904F71}"/>
              </a:ext>
            </a:extLst>
          </p:cNvPr>
          <p:cNvSpPr txBox="1"/>
          <p:nvPr/>
        </p:nvSpPr>
        <p:spPr>
          <a:xfrm>
            <a:off x="987229" y="2981916"/>
            <a:ext cx="5405479" cy="3696525"/>
          </a:xfrm>
          <a:prstGeom prst="rect">
            <a:avLst/>
          </a:prstGeom>
          <a:noFill/>
        </p:spPr>
        <p:txBody>
          <a:bodyPr wrap="square" rtlCol="0">
            <a:spAutoFit/>
          </a:bodyPr>
          <a:lstStyle/>
          <a:p>
            <a:pPr marL="514350" indent="-514350">
              <a:lnSpc>
                <a:spcPct val="150000"/>
              </a:lnSpc>
              <a:buFont typeface="+mj-lt"/>
              <a:buAutoNum type="arabicPeriod"/>
            </a:pPr>
            <a:r>
              <a:rPr lang="en-NO" sz="2000" dirty="0">
                <a:solidFill>
                  <a:schemeClr val="accent1"/>
                </a:solidFill>
              </a:rPr>
              <a:t>Stream</a:t>
            </a:r>
            <a:r>
              <a:rPr lang="en-NO" sz="2000" dirty="0"/>
              <a:t> from Kafka		</a:t>
            </a:r>
          </a:p>
          <a:p>
            <a:pPr marL="514350" indent="-514350">
              <a:lnSpc>
                <a:spcPct val="150000"/>
              </a:lnSpc>
              <a:buFont typeface="+mj-lt"/>
              <a:buAutoNum type="arabicPeriod"/>
            </a:pPr>
            <a:r>
              <a:rPr lang="en-NO" sz="2000" dirty="0">
                <a:solidFill>
                  <a:schemeClr val="accent1"/>
                </a:solidFill>
              </a:rPr>
              <a:t>MapValues</a:t>
            </a:r>
            <a:r>
              <a:rPr lang="en-NO" sz="2000" dirty="0"/>
              <a:t> lowercase</a:t>
            </a:r>
          </a:p>
          <a:p>
            <a:pPr marL="514350" indent="-514350">
              <a:lnSpc>
                <a:spcPct val="150000"/>
              </a:lnSpc>
              <a:buFont typeface="+mj-lt"/>
              <a:buAutoNum type="arabicPeriod"/>
            </a:pPr>
            <a:r>
              <a:rPr lang="en-NO" sz="2000" dirty="0">
                <a:solidFill>
                  <a:schemeClr val="accent1"/>
                </a:solidFill>
              </a:rPr>
              <a:t>FlatMapValues</a:t>
            </a:r>
            <a:r>
              <a:rPr lang="en-NO" sz="2000" dirty="0"/>
              <a:t> split by space</a:t>
            </a:r>
          </a:p>
          <a:p>
            <a:pPr marL="514350" indent="-514350">
              <a:lnSpc>
                <a:spcPct val="150000"/>
              </a:lnSpc>
              <a:buFont typeface="+mj-lt"/>
              <a:buAutoNum type="arabicPeriod"/>
            </a:pPr>
            <a:r>
              <a:rPr lang="en-NO" sz="2000" dirty="0">
                <a:solidFill>
                  <a:schemeClr val="accent1"/>
                </a:solidFill>
              </a:rPr>
              <a:t>SelectKey</a:t>
            </a:r>
            <a:r>
              <a:rPr lang="en-NO" sz="2000" dirty="0"/>
              <a:t> to apply a key</a:t>
            </a:r>
          </a:p>
          <a:p>
            <a:pPr marL="514350" indent="-514350">
              <a:lnSpc>
                <a:spcPct val="150000"/>
              </a:lnSpc>
              <a:buFont typeface="+mj-lt"/>
              <a:buAutoNum type="arabicPeriod"/>
            </a:pPr>
            <a:r>
              <a:rPr lang="en-NO" sz="2000" dirty="0">
                <a:solidFill>
                  <a:schemeClr val="accent1"/>
                </a:solidFill>
              </a:rPr>
              <a:t>GroupByKey</a:t>
            </a:r>
            <a:r>
              <a:rPr lang="en-NO" sz="2000" dirty="0"/>
              <a:t> before aggregation</a:t>
            </a:r>
          </a:p>
          <a:p>
            <a:pPr marL="514350" indent="-514350">
              <a:lnSpc>
                <a:spcPct val="150000"/>
              </a:lnSpc>
              <a:buFont typeface="+mj-lt"/>
              <a:buAutoNum type="arabicPeriod"/>
            </a:pPr>
            <a:r>
              <a:rPr lang="en-NO" sz="2000" dirty="0">
                <a:solidFill>
                  <a:schemeClr val="accent1"/>
                </a:solidFill>
              </a:rPr>
              <a:t>Count</a:t>
            </a:r>
            <a:r>
              <a:rPr lang="en-NO" sz="2000" dirty="0"/>
              <a:t> occurrences in each group</a:t>
            </a:r>
          </a:p>
          <a:p>
            <a:pPr marL="514350" indent="-514350">
              <a:lnSpc>
                <a:spcPct val="150000"/>
              </a:lnSpc>
              <a:buFont typeface="+mj-lt"/>
              <a:buAutoNum type="arabicPeriod"/>
            </a:pPr>
            <a:r>
              <a:rPr lang="en-GB" sz="2000" dirty="0">
                <a:solidFill>
                  <a:schemeClr val="accent1"/>
                </a:solidFill>
              </a:rPr>
              <a:t>T</a:t>
            </a:r>
            <a:r>
              <a:rPr lang="en-NO" sz="2000" dirty="0">
                <a:solidFill>
                  <a:schemeClr val="accent1"/>
                </a:solidFill>
              </a:rPr>
              <a:t>o </a:t>
            </a:r>
            <a:r>
              <a:rPr lang="en-NO" sz="2000" dirty="0"/>
              <a:t>in order to write the resulsts back to Kafka</a:t>
            </a:r>
          </a:p>
          <a:p>
            <a:pPr>
              <a:lnSpc>
                <a:spcPct val="150000"/>
              </a:lnSpc>
            </a:pPr>
            <a:endParaRPr lang="en-NO" dirty="0"/>
          </a:p>
        </p:txBody>
      </p:sp>
      <p:sp>
        <p:nvSpPr>
          <p:cNvPr id="7" name="TextBox 6">
            <a:extLst>
              <a:ext uri="{FF2B5EF4-FFF2-40B4-BE49-F238E27FC236}">
                <a16:creationId xmlns:a16="http://schemas.microsoft.com/office/drawing/2014/main" id="{377C7569-4220-D344-7812-58FB13CF44DA}"/>
              </a:ext>
            </a:extLst>
          </p:cNvPr>
          <p:cNvSpPr txBox="1"/>
          <p:nvPr/>
        </p:nvSpPr>
        <p:spPr>
          <a:xfrm>
            <a:off x="4903773" y="2981916"/>
            <a:ext cx="6599055" cy="3276282"/>
          </a:xfrm>
          <a:prstGeom prst="rect">
            <a:avLst/>
          </a:prstGeom>
          <a:noFill/>
        </p:spPr>
        <p:txBody>
          <a:bodyPr wrap="square" rtlCol="0">
            <a:spAutoFit/>
          </a:bodyPr>
          <a:lstStyle/>
          <a:p>
            <a:pPr algn="r">
              <a:lnSpc>
                <a:spcPct val="150000"/>
              </a:lnSpc>
            </a:pPr>
            <a:r>
              <a:rPr lang="en-NO" sz="2000" dirty="0"/>
              <a:t>&lt;null, “Kafka Kafka Streams”&gt;</a:t>
            </a:r>
          </a:p>
          <a:p>
            <a:pPr algn="r">
              <a:lnSpc>
                <a:spcPct val="150000"/>
              </a:lnSpc>
            </a:pPr>
            <a:r>
              <a:rPr lang="en-NO" sz="2000" dirty="0"/>
              <a:t>&lt;null, “kafka kafka streams”&gt;</a:t>
            </a:r>
          </a:p>
          <a:p>
            <a:pPr algn="r">
              <a:lnSpc>
                <a:spcPct val="150000"/>
              </a:lnSpc>
            </a:pPr>
            <a:r>
              <a:rPr lang="en-NO" sz="2000" dirty="0"/>
              <a:t>&lt;null, “kafka”&gt;, &lt;null,”kafka”&gt;,&lt;null, “streams”&gt;</a:t>
            </a:r>
          </a:p>
          <a:p>
            <a:pPr algn="r">
              <a:lnSpc>
                <a:spcPct val="150000"/>
              </a:lnSpc>
            </a:pPr>
            <a:r>
              <a:rPr lang="en-NO" sz="2000" dirty="0"/>
              <a:t>&lt; kafka, “kafka”&gt;, &lt; kafka,”kafka”&gt;,&lt; streams, “streams”&gt;</a:t>
            </a:r>
          </a:p>
          <a:p>
            <a:pPr algn="r">
              <a:lnSpc>
                <a:spcPct val="150000"/>
              </a:lnSpc>
            </a:pPr>
            <a:r>
              <a:rPr lang="en-NO" sz="2000" dirty="0"/>
              <a:t>(&lt; kafka, “kafka”&gt;, &lt; kafka,”kafka”&gt;), (&lt; streams, “streams”&gt;)</a:t>
            </a:r>
          </a:p>
          <a:p>
            <a:pPr algn="r">
              <a:lnSpc>
                <a:spcPct val="150000"/>
              </a:lnSpc>
            </a:pPr>
            <a:r>
              <a:rPr lang="en-NO" sz="2000" dirty="0"/>
              <a:t>&lt; kafka, 2&gt;, &lt; streams,1&gt;</a:t>
            </a:r>
          </a:p>
          <a:p>
            <a:pPr algn="r">
              <a:lnSpc>
                <a:spcPct val="150000"/>
              </a:lnSpc>
            </a:pPr>
            <a:r>
              <a:rPr lang="en-GB" sz="2000" dirty="0"/>
              <a:t>D</a:t>
            </a:r>
            <a:r>
              <a:rPr lang="en-NO" sz="2000" dirty="0"/>
              <a:t>ata point is written to Kafka</a:t>
            </a:r>
          </a:p>
        </p:txBody>
      </p:sp>
    </p:spTree>
    <p:extLst>
      <p:ext uri="{BB962C8B-B14F-4D97-AF65-F5344CB8AC3E}">
        <p14:creationId xmlns:p14="http://schemas.microsoft.com/office/powerpoint/2010/main" val="1114455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ED411-06CD-8B51-069B-73ED1B255346}"/>
              </a:ext>
            </a:extLst>
          </p:cNvPr>
          <p:cNvSpPr>
            <a:spLocks noGrp="1"/>
          </p:cNvSpPr>
          <p:nvPr>
            <p:ph type="title"/>
          </p:nvPr>
        </p:nvSpPr>
        <p:spPr/>
        <p:txBody>
          <a:bodyPr/>
          <a:lstStyle/>
          <a:p>
            <a:r>
              <a:rPr lang="en-NO" dirty="0"/>
              <a:t>Kafka Stream – Internal topics</a:t>
            </a:r>
          </a:p>
        </p:txBody>
      </p:sp>
      <p:sp>
        <p:nvSpPr>
          <p:cNvPr id="3" name="Content Placeholder 2">
            <a:extLst>
              <a:ext uri="{FF2B5EF4-FFF2-40B4-BE49-F238E27FC236}">
                <a16:creationId xmlns:a16="http://schemas.microsoft.com/office/drawing/2014/main" id="{2D9E6F98-5CD2-0D33-B471-A81297981134}"/>
              </a:ext>
            </a:extLst>
          </p:cNvPr>
          <p:cNvSpPr>
            <a:spLocks noGrp="1"/>
          </p:cNvSpPr>
          <p:nvPr>
            <p:ph idx="1"/>
          </p:nvPr>
        </p:nvSpPr>
        <p:spPr/>
        <p:txBody>
          <a:bodyPr>
            <a:normAutofit fontScale="92500" lnSpcReduction="10000"/>
          </a:bodyPr>
          <a:lstStyle/>
          <a:p>
            <a:r>
              <a:rPr lang="en-NO" dirty="0"/>
              <a:t>Running a Kafka Streams may eventually create internal intermediary topics</a:t>
            </a:r>
          </a:p>
          <a:p>
            <a:r>
              <a:rPr lang="en-NO" dirty="0"/>
              <a:t>Two types:</a:t>
            </a:r>
          </a:p>
          <a:p>
            <a:pPr lvl="1"/>
            <a:r>
              <a:rPr lang="en-NO" u="sng" dirty="0"/>
              <a:t>Repartitioning topics:</a:t>
            </a:r>
            <a:r>
              <a:rPr lang="en-NO" dirty="0"/>
              <a:t> In case you start transforming the key of your stream, a repartitioning will happen at some processor.</a:t>
            </a:r>
          </a:p>
          <a:p>
            <a:pPr lvl="1"/>
            <a:r>
              <a:rPr lang="en-NO" u="sng" dirty="0"/>
              <a:t>Changelog topics:</a:t>
            </a:r>
            <a:r>
              <a:rPr lang="en-NO" dirty="0"/>
              <a:t> in case you perform aggregations, Kafka Streams will save compacted data in these topics</a:t>
            </a:r>
          </a:p>
          <a:p>
            <a:r>
              <a:rPr lang="en-NO" dirty="0"/>
              <a:t>Internal topics:</a:t>
            </a:r>
          </a:p>
          <a:p>
            <a:pPr lvl="1"/>
            <a:r>
              <a:rPr lang="en-NO" dirty="0"/>
              <a:t>Are managed by Kafka Streams</a:t>
            </a:r>
          </a:p>
          <a:p>
            <a:pPr lvl="1"/>
            <a:r>
              <a:rPr lang="en-NO" dirty="0"/>
              <a:t>Are used by Kafka Streams to save / restore state and re-partition data</a:t>
            </a:r>
          </a:p>
          <a:p>
            <a:pPr lvl="1"/>
            <a:r>
              <a:rPr lang="en-NO" dirty="0"/>
              <a:t>Are prefixed by applica</a:t>
            </a:r>
            <a:r>
              <a:rPr lang="en-GB" dirty="0" err="1"/>
              <a:t>ti</a:t>
            </a:r>
            <a:r>
              <a:rPr lang="en-NO" dirty="0"/>
              <a:t>on.id parameter</a:t>
            </a:r>
          </a:p>
          <a:p>
            <a:pPr lvl="1"/>
            <a:r>
              <a:rPr lang="en-NO" b="1" dirty="0"/>
              <a:t>Should never be deleted, altered or published to. </a:t>
            </a:r>
            <a:r>
              <a:rPr lang="en-NO" b="1" dirty="0">
                <a:solidFill>
                  <a:schemeClr val="accent1"/>
                </a:solidFill>
              </a:rPr>
              <a:t>They are internal!</a:t>
            </a:r>
          </a:p>
        </p:txBody>
      </p:sp>
    </p:spTree>
    <p:extLst>
      <p:ext uri="{BB962C8B-B14F-4D97-AF65-F5344CB8AC3E}">
        <p14:creationId xmlns:p14="http://schemas.microsoft.com/office/powerpoint/2010/main" val="560522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461C-D2CC-0B24-0B2A-BB5588598707}"/>
              </a:ext>
            </a:extLst>
          </p:cNvPr>
          <p:cNvSpPr>
            <a:spLocks noGrp="1"/>
          </p:cNvSpPr>
          <p:nvPr>
            <p:ph type="title"/>
          </p:nvPr>
        </p:nvSpPr>
        <p:spPr>
          <a:xfrm>
            <a:off x="838200" y="365125"/>
            <a:ext cx="10515600" cy="1325563"/>
          </a:xfrm>
        </p:spPr>
        <p:txBody>
          <a:bodyPr anchor="ctr">
            <a:normAutofit/>
          </a:bodyPr>
          <a:lstStyle/>
          <a:p>
            <a:r>
              <a:rPr lang="en-GB" dirty="0"/>
              <a:t>K</a:t>
            </a:r>
            <a:r>
              <a:rPr lang="en-NO" dirty="0"/>
              <a:t>afka Streams - Scaling </a:t>
            </a:r>
          </a:p>
        </p:txBody>
      </p:sp>
      <p:sp>
        <p:nvSpPr>
          <p:cNvPr id="3" name="Content Placeholder 2">
            <a:extLst>
              <a:ext uri="{FF2B5EF4-FFF2-40B4-BE49-F238E27FC236}">
                <a16:creationId xmlns:a16="http://schemas.microsoft.com/office/drawing/2014/main" id="{B00F8FE2-A17E-8616-3297-A7EF3AB29760}"/>
              </a:ext>
            </a:extLst>
          </p:cNvPr>
          <p:cNvSpPr>
            <a:spLocks noGrp="1"/>
          </p:cNvSpPr>
          <p:nvPr>
            <p:ph sz="half" idx="1"/>
          </p:nvPr>
        </p:nvSpPr>
        <p:spPr>
          <a:xfrm>
            <a:off x="838200" y="1825625"/>
            <a:ext cx="5181600" cy="4351338"/>
          </a:xfrm>
        </p:spPr>
        <p:txBody>
          <a:bodyPr>
            <a:normAutofit/>
          </a:bodyPr>
          <a:lstStyle/>
          <a:p>
            <a:r>
              <a:rPr lang="en-NO" sz="2600"/>
              <a:t>Just like kafka consumers, number of partitons in a topic is the number of applications you can run in parallell</a:t>
            </a:r>
          </a:p>
          <a:p>
            <a:endParaRPr lang="en-NO" sz="2600"/>
          </a:p>
          <a:p>
            <a:r>
              <a:rPr lang="en-NO" sz="2600"/>
              <a:t>This makes scaling super easy!</a:t>
            </a:r>
          </a:p>
          <a:p>
            <a:endParaRPr lang="en-NO" sz="2600"/>
          </a:p>
          <a:p>
            <a:r>
              <a:rPr lang="en-NO" sz="2600"/>
              <a:t>Create a topic with 3,4,5 partions and run just as many streams applica</a:t>
            </a:r>
            <a:r>
              <a:rPr lang="en-GB" sz="2600" err="1"/>
              <a:t>itions</a:t>
            </a:r>
            <a:r>
              <a:rPr lang="en-GB" sz="2600"/>
              <a:t> to see this in action.</a:t>
            </a:r>
            <a:endParaRPr lang="en-NO" sz="2600"/>
          </a:p>
        </p:txBody>
      </p:sp>
      <p:pic>
        <p:nvPicPr>
          <p:cNvPr id="5" name="Picture 4" descr="A diagram of a software cluster&#10;&#10;Description automatically generated">
            <a:extLst>
              <a:ext uri="{FF2B5EF4-FFF2-40B4-BE49-F238E27FC236}">
                <a16:creationId xmlns:a16="http://schemas.microsoft.com/office/drawing/2014/main" id="{11CB3D78-3910-2068-AE00-AE0FD3F7E37B}"/>
              </a:ext>
            </a:extLst>
          </p:cNvPr>
          <p:cNvPicPr>
            <a:picLocks noChangeAspect="1"/>
          </p:cNvPicPr>
          <p:nvPr/>
        </p:nvPicPr>
        <p:blipFill>
          <a:blip r:embed="rId3"/>
          <a:stretch>
            <a:fillRect/>
          </a:stretch>
        </p:blipFill>
        <p:spPr>
          <a:xfrm>
            <a:off x="6210896" y="1825625"/>
            <a:ext cx="5104208" cy="4351338"/>
          </a:xfrm>
          <a:prstGeom prst="rect">
            <a:avLst/>
          </a:prstGeom>
          <a:noFill/>
        </p:spPr>
      </p:pic>
    </p:spTree>
    <p:extLst>
      <p:ext uri="{BB962C8B-B14F-4D97-AF65-F5344CB8AC3E}">
        <p14:creationId xmlns:p14="http://schemas.microsoft.com/office/powerpoint/2010/main" val="2081259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B766-B458-5729-E6D4-AD9CDC071D8C}"/>
              </a:ext>
            </a:extLst>
          </p:cNvPr>
          <p:cNvSpPr>
            <a:spLocks noGrp="1"/>
          </p:cNvSpPr>
          <p:nvPr>
            <p:ph type="title"/>
          </p:nvPr>
        </p:nvSpPr>
        <p:spPr/>
        <p:txBody>
          <a:bodyPr/>
          <a:lstStyle/>
          <a:p>
            <a:r>
              <a:rPr lang="en-NO" dirty="0"/>
              <a:t>Kafka Steams - Summary</a:t>
            </a:r>
          </a:p>
        </p:txBody>
      </p:sp>
      <p:sp>
        <p:nvSpPr>
          <p:cNvPr id="3" name="Content Placeholder 2">
            <a:extLst>
              <a:ext uri="{FF2B5EF4-FFF2-40B4-BE49-F238E27FC236}">
                <a16:creationId xmlns:a16="http://schemas.microsoft.com/office/drawing/2014/main" id="{1643FA2E-9616-37EE-9EAA-BEF404BAF9E5}"/>
              </a:ext>
            </a:extLst>
          </p:cNvPr>
          <p:cNvSpPr>
            <a:spLocks noGrp="1"/>
          </p:cNvSpPr>
          <p:nvPr>
            <p:ph idx="1"/>
          </p:nvPr>
        </p:nvSpPr>
        <p:spPr/>
        <p:txBody>
          <a:bodyPr/>
          <a:lstStyle/>
          <a:p>
            <a:r>
              <a:rPr lang="en-NO" dirty="0"/>
              <a:t>Learned most important configuration parameters</a:t>
            </a:r>
          </a:p>
          <a:p>
            <a:r>
              <a:rPr lang="en-NO" dirty="0"/>
              <a:t>Learned about the fundamental concepts of a topology</a:t>
            </a:r>
          </a:p>
          <a:p>
            <a:r>
              <a:rPr lang="en-NO" dirty="0"/>
              <a:t>We learned how stream application </a:t>
            </a:r>
            <a:r>
              <a:rPr lang="en-NO" dirty="0">
                <a:solidFill>
                  <a:schemeClr val="accent1"/>
                </a:solidFill>
              </a:rPr>
              <a:t>scale</a:t>
            </a:r>
            <a:endParaRPr lang="en-NO" dirty="0"/>
          </a:p>
          <a:p>
            <a:r>
              <a:rPr lang="en-NO" dirty="0"/>
              <a:t>We learned about the importance of internal topics</a:t>
            </a:r>
          </a:p>
        </p:txBody>
      </p:sp>
    </p:spTree>
    <p:extLst>
      <p:ext uri="{BB962C8B-B14F-4D97-AF65-F5344CB8AC3E}">
        <p14:creationId xmlns:p14="http://schemas.microsoft.com/office/powerpoint/2010/main" val="1036880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8F90-363F-0647-9EA5-86A0A688A4BC}"/>
              </a:ext>
            </a:extLst>
          </p:cNvPr>
          <p:cNvSpPr>
            <a:spLocks noGrp="1"/>
          </p:cNvSpPr>
          <p:nvPr>
            <p:ph type="title"/>
          </p:nvPr>
        </p:nvSpPr>
        <p:spPr/>
        <p:txBody>
          <a:bodyPr/>
          <a:lstStyle/>
          <a:p>
            <a:r>
              <a:rPr lang="en-NO" dirty="0"/>
              <a:t>Short break</a:t>
            </a:r>
          </a:p>
        </p:txBody>
      </p:sp>
      <p:sp>
        <p:nvSpPr>
          <p:cNvPr id="3" name="Content Placeholder 2">
            <a:extLst>
              <a:ext uri="{FF2B5EF4-FFF2-40B4-BE49-F238E27FC236}">
                <a16:creationId xmlns:a16="http://schemas.microsoft.com/office/drawing/2014/main" id="{8335F63B-5980-4BFB-7409-FA393A7B68B4}"/>
              </a:ext>
            </a:extLst>
          </p:cNvPr>
          <p:cNvSpPr>
            <a:spLocks noGrp="1"/>
          </p:cNvSpPr>
          <p:nvPr>
            <p:ph idx="1"/>
          </p:nvPr>
        </p:nvSpPr>
        <p:spPr/>
        <p:txBody>
          <a:bodyPr/>
          <a:lstStyle/>
          <a:p>
            <a:endParaRPr lang="en-NO"/>
          </a:p>
        </p:txBody>
      </p:sp>
    </p:spTree>
    <p:extLst>
      <p:ext uri="{BB962C8B-B14F-4D97-AF65-F5344CB8AC3E}">
        <p14:creationId xmlns:p14="http://schemas.microsoft.com/office/powerpoint/2010/main" val="1075304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1B8F-F178-052E-183E-0B9DADE1E33B}"/>
              </a:ext>
            </a:extLst>
          </p:cNvPr>
          <p:cNvSpPr>
            <a:spLocks noGrp="1"/>
          </p:cNvSpPr>
          <p:nvPr>
            <p:ph type="title"/>
          </p:nvPr>
        </p:nvSpPr>
        <p:spPr/>
        <p:txBody>
          <a:bodyPr/>
          <a:lstStyle/>
          <a:p>
            <a:r>
              <a:rPr lang="en-NO" dirty="0"/>
              <a:t>Let’s Play</a:t>
            </a:r>
          </a:p>
        </p:txBody>
      </p:sp>
      <p:sp>
        <p:nvSpPr>
          <p:cNvPr id="3" name="Content Placeholder 2">
            <a:extLst>
              <a:ext uri="{FF2B5EF4-FFF2-40B4-BE49-F238E27FC236}">
                <a16:creationId xmlns:a16="http://schemas.microsoft.com/office/drawing/2014/main" id="{D6A8B890-E536-FA9F-DF6B-6F49D4E99081}"/>
              </a:ext>
            </a:extLst>
          </p:cNvPr>
          <p:cNvSpPr>
            <a:spLocks noGrp="1"/>
          </p:cNvSpPr>
          <p:nvPr>
            <p:ph idx="1"/>
          </p:nvPr>
        </p:nvSpPr>
        <p:spPr/>
        <p:txBody>
          <a:bodyPr/>
          <a:lstStyle/>
          <a:p>
            <a:r>
              <a:rPr lang="en-NO" dirty="0"/>
              <a:t>Inspirert av NAV’s: </a:t>
            </a:r>
            <a:r>
              <a:rPr lang="en-GB" dirty="0"/>
              <a:t>https://</a:t>
            </a:r>
            <a:r>
              <a:rPr lang="en-GB" dirty="0" err="1"/>
              <a:t>navikt.github.io</a:t>
            </a:r>
            <a:r>
              <a:rPr lang="en-GB" dirty="0"/>
              <a:t>/</a:t>
            </a:r>
            <a:r>
              <a:rPr lang="en-GB" dirty="0" err="1"/>
              <a:t>leesah</a:t>
            </a:r>
            <a:r>
              <a:rPr lang="en-GB" dirty="0"/>
              <a:t>-game/</a:t>
            </a:r>
            <a:endParaRPr lang="en-NO" dirty="0"/>
          </a:p>
          <a:p>
            <a:endParaRPr lang="en-NO" dirty="0"/>
          </a:p>
          <a:p>
            <a:endParaRPr lang="en-NO" dirty="0"/>
          </a:p>
          <a:p>
            <a:r>
              <a:rPr lang="en-NO" dirty="0"/>
              <a:t>Starter code for your language:</a:t>
            </a:r>
          </a:p>
          <a:p>
            <a:pPr lvl="1"/>
            <a:r>
              <a:rPr lang="en-NO" dirty="0"/>
              <a:t>Workshop3/2 – Game</a:t>
            </a:r>
          </a:p>
          <a:p>
            <a:pPr marL="0" indent="0">
              <a:buNone/>
            </a:pPr>
            <a:endParaRPr lang="en-NO" dirty="0"/>
          </a:p>
        </p:txBody>
      </p:sp>
    </p:spTree>
    <p:extLst>
      <p:ext uri="{BB962C8B-B14F-4D97-AF65-F5344CB8AC3E}">
        <p14:creationId xmlns:p14="http://schemas.microsoft.com/office/powerpoint/2010/main" val="37214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DAFA-8740-83A6-7B25-4CF024C7EDDB}"/>
              </a:ext>
            </a:extLst>
          </p:cNvPr>
          <p:cNvSpPr>
            <a:spLocks noGrp="1"/>
          </p:cNvSpPr>
          <p:nvPr>
            <p:ph type="title"/>
          </p:nvPr>
        </p:nvSpPr>
        <p:spPr>
          <a:xfrm>
            <a:off x="838200" y="365125"/>
            <a:ext cx="10515600" cy="1325563"/>
          </a:xfrm>
        </p:spPr>
        <p:txBody>
          <a:bodyPr anchor="ctr">
            <a:normAutofit/>
          </a:bodyPr>
          <a:lstStyle/>
          <a:p>
            <a:r>
              <a:rPr lang="en-GB" dirty="0" err="1"/>
              <a:t>Letsplay.daud.dev</a:t>
            </a:r>
            <a:r>
              <a:rPr lang="en-GB" dirty="0"/>
              <a:t> (</a:t>
            </a:r>
            <a:r>
              <a:rPr lang="en-GB" dirty="0" err="1"/>
              <a:t>leaderboard</a:t>
            </a:r>
            <a:r>
              <a:rPr lang="en-GB" dirty="0"/>
              <a:t> for the game)</a:t>
            </a:r>
            <a:endParaRPr lang="en-NO" dirty="0"/>
          </a:p>
        </p:txBody>
      </p:sp>
      <p:pic>
        <p:nvPicPr>
          <p:cNvPr id="4" name="Picture 3">
            <a:extLst>
              <a:ext uri="{FF2B5EF4-FFF2-40B4-BE49-F238E27FC236}">
                <a16:creationId xmlns:a16="http://schemas.microsoft.com/office/drawing/2014/main" id="{FE523C8E-C97A-5AE9-92D5-42FAB08D8E4E}"/>
              </a:ext>
            </a:extLst>
          </p:cNvPr>
          <p:cNvPicPr>
            <a:picLocks noChangeAspect="1"/>
          </p:cNvPicPr>
          <p:nvPr/>
        </p:nvPicPr>
        <p:blipFill>
          <a:blip r:embed="rId2"/>
          <a:stretch>
            <a:fillRect/>
          </a:stretch>
        </p:blipFill>
        <p:spPr>
          <a:xfrm>
            <a:off x="2987900" y="1825625"/>
            <a:ext cx="6216199" cy="4351338"/>
          </a:xfrm>
          <a:prstGeom prst="rect">
            <a:avLst/>
          </a:prstGeom>
          <a:noFill/>
        </p:spPr>
      </p:pic>
    </p:spTree>
    <p:extLst>
      <p:ext uri="{BB962C8B-B14F-4D97-AF65-F5344CB8AC3E}">
        <p14:creationId xmlns:p14="http://schemas.microsoft.com/office/powerpoint/2010/main" val="4024405534"/>
      </p:ext>
    </p:extLst>
  </p:cSld>
  <p:clrMapOvr>
    <a:masterClrMapping/>
  </p:clrMapOvr>
</p:sld>
</file>

<file path=ppt/theme/theme1.xml><?xml version="1.0" encoding="utf-8"?>
<a:theme xmlns:a="http://schemas.openxmlformats.org/drawingml/2006/main" name="Forte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teTheme" id="{2B39CEF6-BED0-D747-A1AC-3655F0EDA5C6}" vid="{3BBC7A79-8CCB-3342-BBE5-1F34BD5B87FC}"/>
    </a:ext>
  </a:extLst>
</a:theme>
</file>

<file path=ppt/theme/theme2.xml><?xml version="1.0" encoding="utf-8"?>
<a:theme xmlns:a="http://schemas.openxmlformats.org/drawingml/2006/main" name="Header footer Black">
  <a:themeElements>
    <a:clrScheme name="Forte Digital Dark">
      <a:dk1>
        <a:srgbClr val="242424"/>
      </a:dk1>
      <a:lt1>
        <a:srgbClr val="FFFFFF"/>
      </a:lt1>
      <a:dk2>
        <a:srgbClr val="3B3B3B"/>
      </a:dk2>
      <a:lt2>
        <a:srgbClr val="EDEDED"/>
      </a:lt2>
      <a:accent1>
        <a:srgbClr val="E70014"/>
      </a:accent1>
      <a:accent2>
        <a:srgbClr val="DAD9FF"/>
      </a:accent2>
      <a:accent3>
        <a:srgbClr val="E7C4A1"/>
      </a:accent3>
      <a:accent4>
        <a:srgbClr val="FF5A51"/>
      </a:accent4>
      <a:accent5>
        <a:srgbClr val="707070"/>
      </a:accent5>
      <a:accent6>
        <a:srgbClr val="AFAFAF"/>
      </a:accent6>
      <a:hlink>
        <a:srgbClr val="FFFFFF"/>
      </a:hlink>
      <a:folHlink>
        <a:srgbClr val="FFFFFF"/>
      </a:folHlink>
    </a:clrScheme>
    <a:fontScheme name="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 Forte Digital  -  Read-Only" id="{01E328DD-398B-44B0-B81D-D7A82997B9F1}" vid="{576709CB-832B-49F0-A6CC-067EB5F3B3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ForteTheme</Template>
  <TotalTime>540</TotalTime>
  <Words>4303</Words>
  <Application>Microsoft Macintosh PowerPoint</Application>
  <PresentationFormat>Widescreen</PresentationFormat>
  <Paragraphs>545</Paragraphs>
  <Slides>110</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110</vt:i4>
      </vt:variant>
    </vt:vector>
  </HeadingPairs>
  <TitlesOfParts>
    <vt:vector size="121" baseType="lpstr">
      <vt:lpstr>Arial</vt:lpstr>
      <vt:lpstr>Calibri</vt:lpstr>
      <vt:lpstr>Calibri Light</vt:lpstr>
      <vt:lpstr>Courier New</vt:lpstr>
      <vt:lpstr>Haas Grot Disp R 55 Roman</vt:lpstr>
      <vt:lpstr>Menlo</vt:lpstr>
      <vt:lpstr>Nova Cut</vt:lpstr>
      <vt:lpstr>Roboto</vt:lpstr>
      <vt:lpstr>Roboto Medium</vt:lpstr>
      <vt:lpstr>ForteTheme</vt:lpstr>
      <vt:lpstr>Header footer Black</vt:lpstr>
      <vt:lpstr>Kafka – 101</vt:lpstr>
      <vt:lpstr>Agenda</vt:lpstr>
      <vt:lpstr>Docker</vt:lpstr>
      <vt:lpstr>Containers are basically just light weight Virtual Machines. Docker runs containers</vt:lpstr>
      <vt:lpstr>Introduction to Docker and Container Technology</vt:lpstr>
      <vt:lpstr>Docker Architecture and Components</vt:lpstr>
      <vt:lpstr>Getting started</vt:lpstr>
      <vt:lpstr>Basic commands</vt:lpstr>
      <vt:lpstr>Docker-compose</vt:lpstr>
      <vt:lpstr>PowerPoint Presentation</vt:lpstr>
      <vt:lpstr>Lets spin up Kafka</vt:lpstr>
      <vt:lpstr>Short break</vt:lpstr>
      <vt:lpstr>Kafka</vt:lpstr>
      <vt:lpstr>How companies start</vt:lpstr>
      <vt:lpstr>After some time…</vt:lpstr>
      <vt:lpstr>This causes problems..</vt:lpstr>
      <vt:lpstr>Kafka to the rescue!</vt:lpstr>
      <vt:lpstr>Even better example</vt:lpstr>
      <vt:lpstr>Why Apache Kafka</vt:lpstr>
      <vt:lpstr>Use cases</vt:lpstr>
      <vt:lpstr>Examples</vt:lpstr>
      <vt:lpstr>Lets understand kafka better</vt:lpstr>
      <vt:lpstr>Topics</vt:lpstr>
      <vt:lpstr>Topics – Partitions and offsets</vt:lpstr>
      <vt:lpstr>Topic - Example</vt:lpstr>
      <vt:lpstr>Topics – Important notes</vt:lpstr>
      <vt:lpstr>Producers</vt:lpstr>
      <vt:lpstr>Producers – Message keys</vt:lpstr>
      <vt:lpstr>Producer – Message anatomy</vt:lpstr>
      <vt:lpstr>For the curious: Kafka message key hashing</vt:lpstr>
      <vt:lpstr>Consumers</vt:lpstr>
      <vt:lpstr>Producer – Message Serializers</vt:lpstr>
      <vt:lpstr>Consumer Deserializer</vt:lpstr>
      <vt:lpstr>Consumers groups</vt:lpstr>
      <vt:lpstr>Consumers groups – What if too many consumers?</vt:lpstr>
      <vt:lpstr>Multiple consumers on one topic</vt:lpstr>
      <vt:lpstr>Consumer Offsets</vt:lpstr>
      <vt:lpstr>Delivery semantics for consumers</vt:lpstr>
      <vt:lpstr>Brokers</vt:lpstr>
      <vt:lpstr>Brokers and topics </vt:lpstr>
      <vt:lpstr>Kafka Broker Discovery</vt:lpstr>
      <vt:lpstr>Topic replication factor</vt:lpstr>
      <vt:lpstr>Topic replication factor</vt:lpstr>
      <vt:lpstr>Partition leader</vt:lpstr>
      <vt:lpstr>Default behavior for Producer/Consumer</vt:lpstr>
      <vt:lpstr>Producer Acknowledgements (acks)</vt:lpstr>
      <vt:lpstr>Zookeeper</vt:lpstr>
      <vt:lpstr>Should you use Zookeeper?</vt:lpstr>
      <vt:lpstr>About Kafka KRaft</vt:lpstr>
      <vt:lpstr>Kafka KRaft - Architecture</vt:lpstr>
      <vt:lpstr>Theory – Round-up</vt:lpstr>
      <vt:lpstr>Sources – since that is important now a days</vt:lpstr>
      <vt:lpstr>Short break</vt:lpstr>
      <vt:lpstr>To the tasks!</vt:lpstr>
      <vt:lpstr>Til neste gang</vt:lpstr>
      <vt:lpstr>Kafka – 102</vt:lpstr>
      <vt:lpstr>Agenda</vt:lpstr>
      <vt:lpstr>Resume workshop 1</vt:lpstr>
      <vt:lpstr>Short break</vt:lpstr>
      <vt:lpstr>Schema Registry</vt:lpstr>
      <vt:lpstr>Producer – Message Serializers</vt:lpstr>
      <vt:lpstr>Consumer Deserializer</vt:lpstr>
      <vt:lpstr>The need for a schema registry</vt:lpstr>
      <vt:lpstr>The need for a schema registry</vt:lpstr>
      <vt:lpstr>The need for a schema registry</vt:lpstr>
      <vt:lpstr>Pipeline without Schema Registry</vt:lpstr>
      <vt:lpstr>Schema Registry - Purpose</vt:lpstr>
      <vt:lpstr>Schema Registry - Gotchas</vt:lpstr>
      <vt:lpstr>Kafka Connect</vt:lpstr>
      <vt:lpstr>Why Kafka Connect</vt:lpstr>
      <vt:lpstr>Why Kafka Connect</vt:lpstr>
      <vt:lpstr>Kafka Connect - Architecture</vt:lpstr>
      <vt:lpstr>Kafka Connect – High Level</vt:lpstr>
      <vt:lpstr>Kafka Connect - Concepts</vt:lpstr>
      <vt:lpstr>Kafka Connect - Distributed</vt:lpstr>
      <vt:lpstr>Kafka Connect – Distributed </vt:lpstr>
      <vt:lpstr>Kafka Connect – Distributed </vt:lpstr>
      <vt:lpstr>Kafka Connect API &amp; Rest Proxy</vt:lpstr>
      <vt:lpstr>Sources – since that is important now a days</vt:lpstr>
      <vt:lpstr>Short break</vt:lpstr>
      <vt:lpstr>Kafka – 103</vt:lpstr>
      <vt:lpstr>Agenda</vt:lpstr>
      <vt:lpstr>What is Kafka Streams</vt:lpstr>
      <vt:lpstr>What is Kafka Streams</vt:lpstr>
      <vt:lpstr>What is Kafka Streams</vt:lpstr>
      <vt:lpstr>Kafka Streams histroy</vt:lpstr>
      <vt:lpstr>Running our first kafka streams application</vt:lpstr>
      <vt:lpstr>Lets now write the streams application</vt:lpstr>
      <vt:lpstr>Kafka Streams – Core Concepts</vt:lpstr>
      <vt:lpstr>Kafka Streams – Core Concepts</vt:lpstr>
      <vt:lpstr>Kafka streams – Writing a toplology</vt:lpstr>
      <vt:lpstr>Kafka Streams – App properties</vt:lpstr>
      <vt:lpstr>Kafka Streams – Word Count Topology</vt:lpstr>
      <vt:lpstr>Kafka Stream – Internal topics</vt:lpstr>
      <vt:lpstr>Kafka Streams - Scaling </vt:lpstr>
      <vt:lpstr>Kafka Steams - Summary</vt:lpstr>
      <vt:lpstr>Short break</vt:lpstr>
      <vt:lpstr>Let’s Play</vt:lpstr>
      <vt:lpstr>Letsplay.daud.dev (leaderboard for the game)</vt:lpstr>
      <vt:lpstr>Kafka-ui.daud.dev (UI for kafka)</vt:lpstr>
      <vt:lpstr>Grafana.daud.dev (Logs for debugging)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 – 101</dc:title>
  <dc:creator>Mohamed, Daud</dc:creator>
  <cp:lastModifiedBy>Daud Mohamed</cp:lastModifiedBy>
  <cp:revision>4</cp:revision>
  <dcterms:created xsi:type="dcterms:W3CDTF">2024-01-24T09:17:43Z</dcterms:created>
  <dcterms:modified xsi:type="dcterms:W3CDTF">2024-04-03T10:06:28Z</dcterms:modified>
</cp:coreProperties>
</file>